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5" r:id="rId1"/>
  </p:sldMasterIdLst>
  <p:notesMasterIdLst>
    <p:notesMasterId r:id="rId16"/>
  </p:notesMasterIdLst>
  <p:sldIdLst>
    <p:sldId id="256" r:id="rId2"/>
    <p:sldId id="257" r:id="rId3"/>
    <p:sldId id="268" r:id="rId4"/>
    <p:sldId id="287" r:id="rId5"/>
    <p:sldId id="281" r:id="rId6"/>
    <p:sldId id="286" r:id="rId7"/>
    <p:sldId id="289" r:id="rId8"/>
    <p:sldId id="288" r:id="rId9"/>
    <p:sldId id="283" r:id="rId10"/>
    <p:sldId id="291" r:id="rId11"/>
    <p:sldId id="284" r:id="rId12"/>
    <p:sldId id="280" r:id="rId13"/>
    <p:sldId id="293" r:id="rId14"/>
    <p:sldId id="29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77913"/>
  </p:normalViewPr>
  <p:slideViewPr>
    <p:cSldViewPr snapToGrid="0" snapToObjects="1">
      <p:cViewPr>
        <p:scale>
          <a:sx n="105" d="100"/>
          <a:sy n="105" d="100"/>
        </p:scale>
        <p:origin x="-992" y="-48"/>
      </p:cViewPr>
      <p:guideLst>
        <p:guide orient="horz" pos="2160"/>
        <p:guide pos="3840"/>
      </p:guideLst>
    </p:cSldViewPr>
  </p:slideViewPr>
  <p:notesTextViewPr>
    <p:cViewPr>
      <p:scale>
        <a:sx n="45" d="100"/>
        <a:sy n="4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08952-1AC8-8348-82ED-B7E8E77D6E88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13ACC-CAC7-494A-BB74-68459AF0B6D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78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2101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926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621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, </a:t>
            </a:r>
            <a:r>
              <a:rPr lang="fr-FR" dirty="0" err="1" smtClean="0"/>
              <a:t>rect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034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990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2203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184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6916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44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44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4400" dirty="0" smtClean="0"/>
              <a:t> Situation de départ : petit problème, </a:t>
            </a:r>
          </a:p>
          <a:p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5552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877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769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687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4000"/>
              <a:buFont typeface="Wingdings" charset="2"/>
              <a:buNone/>
              <a:tabLst/>
              <a:defRPr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97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578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799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253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46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58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466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202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053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74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759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786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1311AF-0554-8144-9932-EC1951069289}" type="datetimeFigureOut">
              <a:rPr lang="fr-FR" smtClean="0"/>
              <a:pPr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7224A3-26C3-0E42-8B11-965A726814C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62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40267" y="4960137"/>
            <a:ext cx="7789333" cy="146304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  <a:t>cALCUL</a:t>
            </a:r>
            <a:r>
              <a:rPr lang="fr-FR" sz="4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  <a:t>MENTAL </a:t>
            </a:r>
            <a:b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  <a:t>AU CYCLE 3 </a:t>
            </a:r>
            <a:endParaRPr lang="fr-FR" sz="4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2" t="48861" r="36473" b="26795"/>
          <a:stretch/>
        </p:blipFill>
        <p:spPr>
          <a:xfrm>
            <a:off x="5426766" y="304190"/>
            <a:ext cx="4174434" cy="1093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4344" y="1894044"/>
            <a:ext cx="11582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800" b="1" dirty="0" smtClean="0"/>
              <a:t>L’enseignant traduit oralement et par écrit ce que dit l’élève</a:t>
            </a:r>
          </a:p>
          <a:p>
            <a:r>
              <a:rPr lang="fr-FR" sz="2800" dirty="0" smtClean="0"/>
              <a:t>-   verbalisation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appui </a:t>
            </a:r>
            <a:r>
              <a:rPr lang="fr-FR" sz="2800" dirty="0"/>
              <a:t>sur des </a:t>
            </a:r>
            <a:r>
              <a:rPr lang="fr-FR" sz="2800" dirty="0" smtClean="0"/>
              <a:t>représentations dans différents registres (schéma, demi-droite graduée, arbres de calculs</a:t>
            </a:r>
            <a:r>
              <a:rPr lang="is-IS" sz="2800" dirty="0" smtClean="0"/>
              <a:t>…)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utilisation des écritures symboliques</a:t>
            </a:r>
          </a:p>
          <a:p>
            <a:pPr marL="457200" indent="-457200">
              <a:buFontTx/>
              <a:buChar char="-"/>
            </a:pPr>
            <a:endParaRPr lang="fr-FR" sz="2800" dirty="0" smtClean="0"/>
          </a:p>
          <a:p>
            <a:pPr marL="457200" indent="-457200">
              <a:buFontTx/>
              <a:buChar char="-"/>
            </a:pPr>
            <a:r>
              <a:rPr lang="fr-FR" sz="2800" i="1" dirty="0" smtClean="0"/>
              <a:t>Exemples</a:t>
            </a:r>
          </a:p>
          <a:p>
            <a:r>
              <a:rPr lang="fr-FR" sz="2800" i="1" dirty="0" smtClean="0"/>
              <a:t> - en </a:t>
            </a:r>
            <a:r>
              <a:rPr lang="fr-FR" sz="2800" b="1" i="1" dirty="0"/>
              <a:t>langage ordinaire </a:t>
            </a:r>
            <a:r>
              <a:rPr lang="fr-FR" sz="2800" i="1" dirty="0"/>
              <a:t>: </a:t>
            </a:r>
            <a:r>
              <a:rPr lang="fr-FR" sz="2800" i="1" dirty="0" smtClean="0"/>
              <a:t>9 </a:t>
            </a:r>
            <a:r>
              <a:rPr lang="fr-FR" sz="2800" i="1" dirty="0"/>
              <a:t>fois </a:t>
            </a:r>
            <a:r>
              <a:rPr lang="fr-FR" sz="2800" i="1" dirty="0" smtClean="0"/>
              <a:t>34</a:t>
            </a:r>
            <a:r>
              <a:rPr lang="fr-FR" sz="2800" i="1" dirty="0"/>
              <a:t>, c’est </a:t>
            </a:r>
            <a:r>
              <a:rPr lang="fr-FR" sz="2800" i="1" dirty="0" smtClean="0"/>
              <a:t>10 </a:t>
            </a:r>
            <a:r>
              <a:rPr lang="fr-FR" sz="2800" i="1" dirty="0"/>
              <a:t>fois </a:t>
            </a:r>
            <a:r>
              <a:rPr lang="fr-FR" sz="2800" i="1" dirty="0" smtClean="0"/>
              <a:t>34 </a:t>
            </a:r>
            <a:r>
              <a:rPr lang="fr-FR" sz="2800" i="1" dirty="0"/>
              <a:t>et il faut enlever 1 fois </a:t>
            </a:r>
            <a:r>
              <a:rPr lang="fr-FR" sz="2800" i="1" dirty="0" smtClean="0"/>
              <a:t>34 </a:t>
            </a:r>
            <a:r>
              <a:rPr lang="fr-FR" sz="2800" i="1" dirty="0"/>
              <a:t>; </a:t>
            </a:r>
            <a:endParaRPr lang="fr-FR" sz="2800" i="1" dirty="0" smtClean="0"/>
          </a:p>
          <a:p>
            <a:r>
              <a:rPr lang="fr-FR" sz="2800" i="1" dirty="0" smtClean="0"/>
              <a:t>– </a:t>
            </a:r>
            <a:r>
              <a:rPr lang="fr-FR" sz="2800" i="1" dirty="0"/>
              <a:t>puis en </a:t>
            </a:r>
            <a:r>
              <a:rPr lang="fr-FR" sz="2800" b="1" i="1" dirty="0"/>
              <a:t>langage mathématique </a:t>
            </a:r>
            <a:r>
              <a:rPr lang="fr-FR" sz="2800" i="1" dirty="0"/>
              <a:t>: </a:t>
            </a:r>
            <a:r>
              <a:rPr lang="fr-FR" sz="2800" i="1" dirty="0" smtClean="0"/>
              <a:t>34× 9 = (34 × 10) – (34 × 1</a:t>
            </a:r>
            <a:r>
              <a:rPr lang="fr-FR" sz="2800" i="1" dirty="0"/>
              <a:t>) </a:t>
            </a:r>
          </a:p>
          <a:p>
            <a:endParaRPr lang="fr-FR" altLang="fr-FR" sz="2800" b="1" dirty="0">
              <a:ea typeface="Calibri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3975425" cy="15561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58" t="75362" r="21498" b="2157"/>
          <a:stretch/>
        </p:blipFill>
        <p:spPr>
          <a:xfrm>
            <a:off x="6004874" y="346017"/>
            <a:ext cx="4358326" cy="938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580" y="1556166"/>
            <a:ext cx="1036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Comparer les procédures en termes d’efficacité et de coût, les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hiérarchiser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fr-FR" sz="2400" dirty="0" smtClean="0">
              <a:latin typeface="+mj-lt"/>
              <a:ea typeface="Calibri" charset="0"/>
              <a:cs typeface="Times New Roman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Faire émerger une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procédure </a:t>
            </a:r>
            <a:r>
              <a:rPr lang="fr-FR" sz="2400" dirty="0">
                <a:latin typeface="+mj-lt"/>
                <a:ea typeface="Calibri" charset="0"/>
                <a:cs typeface="Times New Roman" charset="0"/>
              </a:rPr>
              <a:t>(ou de plusieurs 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procédures)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et son domaine d’efficacité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fr-FR" sz="2400" dirty="0" smtClean="0">
              <a:latin typeface="+mj-lt"/>
              <a:ea typeface="Calibri" charset="0"/>
              <a:cs typeface="Times New Roman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Le but est de rendre l’élève capable de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s’adapter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 et de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choisir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 la procédure adaptée.</a:t>
            </a:r>
          </a:p>
          <a:p>
            <a:pPr algn="just"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  <a:latin typeface="+mj-lt"/>
                <a:ea typeface="Calibri" charset="0"/>
                <a:cs typeface="Times New Roman" charset="0"/>
              </a:rPr>
              <a:t>Exemple </a:t>
            </a: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I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l 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se peut qu’une autre procédure soit préférable pour certains calculs particuliers 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40 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x 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9 = ?  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 4 x 9 x 10 </a:t>
            </a:r>
            <a:r>
              <a:rPr lang="fr-FR" b="1" u="sng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et </a:t>
            </a:r>
            <a:r>
              <a:rPr lang="fr-FR" b="1" u="sng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 non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 40 x (10 – 1) comme dans la règle souvent appliquée quand on multiplie par 9</a:t>
            </a:r>
          </a:p>
          <a:p>
            <a:pPr algn="just">
              <a:spcAft>
                <a:spcPts val="0"/>
              </a:spcAft>
            </a:pPr>
            <a:endParaRPr lang="fr-FR" b="1" dirty="0">
              <a:solidFill>
                <a:srgbClr val="00B0F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Déterminer </a:t>
            </a:r>
            <a:r>
              <a:rPr lang="fr-FR" sz="2400" b="1" u="sng" dirty="0" smtClean="0">
                <a:latin typeface="+mj-lt"/>
                <a:ea typeface="Calibri" charset="0"/>
                <a:cs typeface="Times New Roman" charset="0"/>
              </a:rPr>
              <a:t>ce qu’il faut retenir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  +  t</a:t>
            </a:r>
            <a:r>
              <a:rPr lang="fr-FR" sz="2400" b="1" dirty="0" smtClean="0">
                <a:effectLst/>
                <a:latin typeface="+mj-lt"/>
                <a:ea typeface="Calibri" charset="0"/>
                <a:cs typeface="Times New Roman" charset="0"/>
              </a:rPr>
              <a:t>race écrite </a:t>
            </a:r>
            <a:r>
              <a:rPr lang="fr-FR" sz="2400" dirty="0" smtClean="0">
                <a:effectLst/>
                <a:latin typeface="+mj-lt"/>
                <a:ea typeface="Calibri" charset="0"/>
                <a:cs typeface="Times New Roman" charset="0"/>
              </a:rPr>
              <a:t>dans le cahier </a:t>
            </a:r>
            <a:endParaRPr lang="fr-FR" sz="2400" dirty="0"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0234" y="2629985"/>
            <a:ext cx="2801263" cy="1073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/>
              <a:t>ETAPE 2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90" t="32526" r="49289" b="56465"/>
          <a:stretch/>
        </p:blipFill>
        <p:spPr>
          <a:xfrm>
            <a:off x="717176" y="457199"/>
            <a:ext cx="1990165" cy="815789"/>
          </a:xfrm>
        </p:spPr>
      </p:pic>
      <p:sp>
        <p:nvSpPr>
          <p:cNvPr id="9" name="Rectangle 8"/>
          <p:cNvSpPr/>
          <p:nvPr/>
        </p:nvSpPr>
        <p:spPr>
          <a:xfrm>
            <a:off x="918299" y="1781845"/>
            <a:ext cx="10526806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dirty="0" smtClean="0">
                <a:latin typeface="+mj-lt"/>
              </a:rPr>
              <a:t>De </a:t>
            </a:r>
            <a:r>
              <a:rPr lang="fr-FR" altLang="fr-FR" sz="2400" b="1" dirty="0" smtClean="0">
                <a:latin typeface="+mj-lt"/>
              </a:rPr>
              <a:t>façon massée </a:t>
            </a:r>
            <a:r>
              <a:rPr lang="fr-FR" altLang="fr-FR" sz="2400" dirty="0" smtClean="0">
                <a:latin typeface="+mj-lt"/>
              </a:rPr>
              <a:t>sur une procédure</a:t>
            </a: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endParaRPr lang="fr-FR" altLang="fr-FR" sz="2400" dirty="0" smtClean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b="1" dirty="0" smtClean="0">
                <a:latin typeface="+mj-lt"/>
              </a:rPr>
              <a:t>1 à 4  séances courtes </a:t>
            </a:r>
            <a:r>
              <a:rPr lang="fr-FR" altLang="fr-FR" sz="2400" dirty="0" smtClean="0">
                <a:latin typeface="+mj-lt"/>
              </a:rPr>
              <a:t>(15 </a:t>
            </a:r>
            <a:r>
              <a:rPr lang="fr-FR" altLang="fr-FR" sz="2400" dirty="0">
                <a:latin typeface="+mj-lt"/>
              </a:rPr>
              <a:t>minutes) </a:t>
            </a:r>
            <a:r>
              <a:rPr lang="fr-FR" altLang="fr-FR" sz="2400" dirty="0" smtClean="0">
                <a:latin typeface="+mj-lt"/>
              </a:rPr>
              <a:t>et </a:t>
            </a:r>
            <a:r>
              <a:rPr lang="fr-FR" altLang="fr-FR" sz="2400" b="1" dirty="0" smtClean="0">
                <a:latin typeface="+mj-lt"/>
              </a:rPr>
              <a:t>quotidiennes</a:t>
            </a: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endParaRPr lang="fr-FR" altLang="fr-FR" sz="2400" dirty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dirty="0">
                <a:latin typeface="+mj-lt"/>
              </a:rPr>
              <a:t>R</a:t>
            </a:r>
            <a:r>
              <a:rPr lang="fr-FR" altLang="fr-FR" sz="2400" dirty="0" smtClean="0">
                <a:latin typeface="+mj-lt"/>
              </a:rPr>
              <a:t>eformulations et explicitations des procédures par les élèves en donnant des exemples, jeu du vrai-faux,  arbres à calculs à compléter, </a:t>
            </a:r>
            <a:r>
              <a:rPr lang="is-IS" altLang="fr-FR" sz="2400" dirty="0" smtClean="0">
                <a:latin typeface="+mj-lt"/>
              </a:rPr>
              <a:t>…</a:t>
            </a:r>
            <a:endParaRPr lang="fr-FR" altLang="fr-FR" sz="24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endParaRPr lang="fr-FR" altLang="fr-FR" sz="2400" dirty="0" smtClean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b="1" dirty="0" smtClean="0">
                <a:latin typeface="+mj-lt"/>
              </a:rPr>
              <a:t>Exercices </a:t>
            </a:r>
            <a:r>
              <a:rPr lang="fr-FR" altLang="fr-FR" sz="2400" dirty="0" smtClean="0">
                <a:latin typeface="+mj-lt"/>
              </a:rPr>
              <a:t>nombreux, variés et différenciés</a:t>
            </a: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endParaRPr lang="fr-FR" altLang="fr-FR" sz="2400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fr-FR" altLang="fr-FR" sz="32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fr-FR" altLang="fr-FR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49806" y="572705"/>
            <a:ext cx="7082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Appropriation   et  renforcement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0234" y="2629985"/>
            <a:ext cx="2801263" cy="1073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/>
              <a:t>ETAPE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542" y="1410785"/>
            <a:ext cx="1052680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fr-FR" altLang="fr-FR" sz="32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fr-FR" altLang="fr-FR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49806" y="407488"/>
            <a:ext cx="7082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Réinvestissement régulier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410785"/>
            <a:ext cx="9720073" cy="489857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b="1" dirty="0" smtClean="0"/>
              <a:t> </a:t>
            </a:r>
            <a:r>
              <a:rPr lang="fr-FR" sz="3200" b="1" dirty="0" smtClean="0"/>
              <a:t>De façon filée </a:t>
            </a:r>
            <a:r>
              <a:rPr lang="fr-FR" sz="3200" dirty="0" smtClean="0"/>
              <a:t>tout au long de l’année sur une variété de procédures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/>
              <a:t> </a:t>
            </a:r>
            <a:r>
              <a:rPr lang="fr-FR" sz="3200" b="1" dirty="0" smtClean="0"/>
              <a:t>Situations de rappel </a:t>
            </a:r>
            <a:r>
              <a:rPr lang="fr-FR" sz="3200" dirty="0" smtClean="0"/>
              <a:t>lors </a:t>
            </a:r>
            <a:r>
              <a:rPr lang="fr-FR" sz="3200" dirty="0"/>
              <a:t>de séances portant sur un autre objectif </a:t>
            </a:r>
            <a:r>
              <a:rPr lang="fr-FR" sz="3200" b="1" dirty="0" smtClean="0"/>
              <a:t>, </a:t>
            </a:r>
            <a:r>
              <a:rPr lang="fr-FR" sz="3200" dirty="0" smtClean="0"/>
              <a:t>exemple : </a:t>
            </a:r>
            <a:r>
              <a:rPr lang="is-IS" sz="3200" dirty="0" smtClean="0"/>
              <a:t> pour </a:t>
            </a:r>
            <a:r>
              <a:rPr lang="fr-FR" sz="3200" dirty="0" smtClean="0"/>
              <a:t>mémoriser </a:t>
            </a:r>
            <a:r>
              <a:rPr lang="fr-FR" sz="3200" dirty="0"/>
              <a:t>l</a:t>
            </a:r>
            <a:r>
              <a:rPr lang="fr-FR" sz="3200" dirty="0" smtClean="0"/>
              <a:t>es </a:t>
            </a:r>
            <a:r>
              <a:rPr lang="fr-FR" sz="3200" dirty="0"/>
              <a:t>tables de </a:t>
            </a:r>
            <a:r>
              <a:rPr lang="fr-FR" sz="3200" dirty="0" smtClean="0"/>
              <a:t>multiplication : 7 X 9 = (7 x 10) - 7, </a:t>
            </a:r>
            <a:r>
              <a:rPr lang="is-IS" sz="3200" dirty="0" smtClean="0"/>
              <a:t>…</a:t>
            </a:r>
            <a:endParaRPr lang="fr-FR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 smtClean="0"/>
              <a:t> Résolution de problèmes </a:t>
            </a:r>
            <a:r>
              <a:rPr lang="fr-FR" sz="3200" dirty="0" smtClean="0"/>
              <a:t>simples relevant du </a:t>
            </a:r>
            <a:r>
              <a:rPr lang="fr-FR" sz="3200" dirty="0"/>
              <a:t>calcul </a:t>
            </a:r>
            <a:r>
              <a:rPr lang="fr-FR" sz="3200" dirty="0" smtClean="0"/>
              <a:t>mental</a:t>
            </a:r>
            <a:r>
              <a:rPr lang="fr-FR" sz="3200" b="1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/>
              <a:t> </a:t>
            </a:r>
            <a:r>
              <a:rPr lang="fr-FR" sz="3200" b="1" dirty="0" smtClean="0"/>
              <a:t>Dans </a:t>
            </a:r>
            <a:r>
              <a:rPr lang="fr-FR" sz="3200" b="1" dirty="0"/>
              <a:t>le cadre de jeux </a:t>
            </a:r>
            <a:r>
              <a:rPr lang="fr-FR" sz="3200" b="1" dirty="0" smtClean="0"/>
              <a:t>de calcul mental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78542" y="293126"/>
            <a:ext cx="2205317" cy="81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ÉTAPE  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372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0234" y="2629985"/>
            <a:ext cx="2801263" cy="1073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/>
              <a:t>ETAPE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542" y="1410785"/>
            <a:ext cx="1052680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fr-FR" altLang="fr-FR" sz="32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fr-FR" altLang="fr-FR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49806" y="572705"/>
            <a:ext cx="7082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Évaluation 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92941"/>
            <a:ext cx="10056248" cy="4516419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endParaRPr lang="fr-FR" sz="3200" b="1" dirty="0" smtClean="0"/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dirty="0" smtClean="0"/>
              <a:t> </a:t>
            </a:r>
            <a:r>
              <a:rPr lang="fr-FR" sz="3200" b="1" dirty="0" smtClean="0"/>
              <a:t>Autoévaluation</a:t>
            </a:r>
            <a:r>
              <a:rPr lang="fr-FR" sz="3200" dirty="0"/>
              <a:t> </a:t>
            </a:r>
            <a:r>
              <a:rPr lang="fr-FR" sz="3200" dirty="0" smtClean="0"/>
              <a:t>et constat des </a:t>
            </a:r>
            <a:r>
              <a:rPr lang="fr-FR" sz="3200" b="1" dirty="0" smtClean="0"/>
              <a:t>progrès</a:t>
            </a:r>
            <a:r>
              <a:rPr lang="fr-FR" sz="3200" dirty="0" smtClean="0"/>
              <a:t>. </a:t>
            </a:r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endParaRPr lang="fr-FR" sz="3200" dirty="0"/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 smtClean="0">
                <a:latin typeface="+mj-lt"/>
              </a:rPr>
              <a:t> Évaluation différenciée.</a:t>
            </a:r>
            <a:endParaRPr lang="fr-FR" sz="3200" b="1" dirty="0" smtClean="0"/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endParaRPr lang="fr-FR" sz="3200" b="1" dirty="0">
              <a:latin typeface="+mj-l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78542" y="343982"/>
            <a:ext cx="2205317" cy="1066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ÉTAPE  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6927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2" y="428211"/>
            <a:ext cx="10957274" cy="64297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811" y="218661"/>
            <a:ext cx="10981267" cy="634779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Une démarche en 4 étapes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22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514" y="426299"/>
            <a:ext cx="7294084" cy="39806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1743" y="5029200"/>
            <a:ext cx="95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HiraMinProN-W3" charset="-128"/>
              <a:buChar char="⚠"/>
            </a:pP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</a:rPr>
              <a:t>Dans cette étape , la rapidité d’exécution des calculs n’est nullement l’objectif. 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5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61" b="77252"/>
          <a:stretch/>
        </p:blipFill>
        <p:spPr>
          <a:xfrm>
            <a:off x="4235631" y="340023"/>
            <a:ext cx="4603569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7992" y="1840832"/>
            <a:ext cx="108778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Un problème arithmétique simple et des contraintes </a:t>
            </a:r>
          </a:p>
          <a:p>
            <a:pPr marL="457200" indent="-457200">
              <a:buFont typeface="Wingdings" charset="2"/>
              <a:buChar char="q"/>
            </a:pP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Un ballon de basket coûte 34 </a:t>
            </a:r>
            <a:r>
              <a:rPr lang="fr-FR" sz="3200" b="1" dirty="0">
                <a:solidFill>
                  <a:srgbClr val="00B0F0"/>
                </a:solidFill>
              </a:rPr>
              <a:t>€. </a:t>
            </a:r>
          </a:p>
          <a:p>
            <a:pPr algn="ctr"/>
            <a:r>
              <a:rPr lang="fr-FR" sz="3200" b="1" dirty="0">
                <a:solidFill>
                  <a:srgbClr val="00B0F0"/>
                </a:solidFill>
              </a:rPr>
              <a:t>Combien paiera </a:t>
            </a:r>
            <a:r>
              <a:rPr lang="fr-FR" sz="3200" b="1" dirty="0" smtClean="0">
                <a:solidFill>
                  <a:srgbClr val="00B0F0"/>
                </a:solidFill>
              </a:rPr>
              <a:t>une école qui </a:t>
            </a:r>
            <a:r>
              <a:rPr lang="fr-FR" sz="3200" b="1" dirty="0">
                <a:solidFill>
                  <a:srgbClr val="00B0F0"/>
                </a:solidFill>
              </a:rPr>
              <a:t>en achète 9 ? </a:t>
            </a:r>
          </a:p>
          <a:p>
            <a:pPr marL="457200" indent="-457200">
              <a:buFont typeface="Wingdings" charset="2"/>
              <a:buChar char="q"/>
            </a:pPr>
            <a:endParaRPr lang="fr-FR" sz="3200" dirty="0" smtClean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Contraintes : pas d’écrit possible et pas de calculatrice</a:t>
            </a:r>
          </a:p>
          <a:p>
            <a:pPr algn="just"/>
            <a:r>
              <a:rPr lang="fr-FR" sz="2400" i="1" dirty="0" smtClean="0">
                <a:latin typeface="+mj-lt"/>
              </a:rPr>
              <a:t>Variante : </a:t>
            </a:r>
          </a:p>
          <a:p>
            <a:pPr algn="just"/>
            <a:r>
              <a:rPr lang="fr-FR" sz="2400" i="1" dirty="0" smtClean="0">
                <a:latin typeface="+mj-lt"/>
              </a:rPr>
              <a:t>1</a:t>
            </a:r>
            <a:r>
              <a:rPr lang="fr-FR" sz="2400" i="1" baseline="30000" dirty="0" smtClean="0">
                <a:latin typeface="+mj-lt"/>
              </a:rPr>
              <a:t>er</a:t>
            </a:r>
            <a:r>
              <a:rPr lang="fr-FR" sz="2400" i="1" dirty="0" smtClean="0">
                <a:latin typeface="+mj-lt"/>
              </a:rPr>
              <a:t> temps : l’énoncé est lu deux fois avec prise de notes possible </a:t>
            </a:r>
          </a:p>
          <a:p>
            <a:pPr algn="just"/>
            <a:r>
              <a:rPr lang="fr-FR" sz="2400" i="1" dirty="0" smtClean="0">
                <a:latin typeface="+mj-lt"/>
              </a:rPr>
              <a:t>2</a:t>
            </a:r>
            <a:r>
              <a:rPr lang="fr-FR" sz="2400" i="1" baseline="30000" dirty="0" smtClean="0">
                <a:latin typeface="+mj-lt"/>
              </a:rPr>
              <a:t>ème</a:t>
            </a:r>
            <a:r>
              <a:rPr lang="fr-FR" sz="2400" i="1" dirty="0" smtClean="0">
                <a:latin typeface="+mj-lt"/>
              </a:rPr>
              <a:t> temps : les élèves résolvent mentalement le problème</a:t>
            </a:r>
          </a:p>
          <a:p>
            <a:pPr algn="just"/>
            <a:r>
              <a:rPr lang="fr-FR" sz="2400" i="1" dirty="0" smtClean="0">
                <a:latin typeface="+mj-lt"/>
              </a:rPr>
              <a:t>3</a:t>
            </a:r>
            <a:r>
              <a:rPr lang="fr-FR" sz="2400" i="1" baseline="30000" dirty="0" smtClean="0">
                <a:latin typeface="+mj-lt"/>
              </a:rPr>
              <a:t>ème</a:t>
            </a:r>
            <a:r>
              <a:rPr lang="fr-FR" sz="2400" i="1" dirty="0" smtClean="0">
                <a:latin typeface="+mj-lt"/>
              </a:rPr>
              <a:t> temps : les élèves écrivent le résultat</a:t>
            </a:r>
            <a:endParaRPr lang="fr-FR" sz="2400" i="1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27173" r="59179" b="54237"/>
          <a:stretch/>
        </p:blipFill>
        <p:spPr>
          <a:xfrm>
            <a:off x="9205583" y="463216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444" b="77252"/>
          <a:stretch/>
        </p:blipFill>
        <p:spPr>
          <a:xfrm>
            <a:off x="4381014" y="340023"/>
            <a:ext cx="4571999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3183" y="1860711"/>
            <a:ext cx="100385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Un calcul avec contraintes</a:t>
            </a:r>
            <a:endParaRPr lang="fr-FR" sz="3200" dirty="0">
              <a:latin typeface="+mj-lt"/>
            </a:endParaRPr>
          </a:p>
          <a:p>
            <a:pPr algn="ctr"/>
            <a:endParaRPr lang="fr-FR" sz="3600" b="1" dirty="0" smtClean="0">
              <a:solidFill>
                <a:srgbClr val="00B0F0"/>
              </a:solidFill>
              <a:latin typeface="+mj-lt"/>
            </a:endParaRPr>
          </a:p>
          <a:p>
            <a:pPr algn="ctr"/>
            <a:r>
              <a:rPr lang="fr-FR" sz="3600" b="1" dirty="0" smtClean="0">
                <a:solidFill>
                  <a:srgbClr val="00B0F0"/>
                </a:solidFill>
                <a:latin typeface="+mj-lt"/>
              </a:rPr>
              <a:t>34 x 9 = </a:t>
            </a:r>
          </a:p>
          <a:p>
            <a:pPr algn="ctr"/>
            <a:endParaRPr lang="fr-FR" sz="3600" b="1" dirty="0" smtClean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fr-FR" sz="3200" dirty="0" smtClean="0">
                <a:latin typeface="+mj-lt"/>
              </a:rPr>
              <a:t>-   Contraintes : temps limité, pas </a:t>
            </a:r>
            <a:r>
              <a:rPr lang="fr-FR" sz="3200" dirty="0">
                <a:latin typeface="+mj-lt"/>
              </a:rPr>
              <a:t>de calcul posé</a:t>
            </a: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Travail sur l’ardoise</a:t>
            </a:r>
            <a:r>
              <a:rPr lang="fr-FR" sz="3200" dirty="0">
                <a:latin typeface="+mj-lt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Possibilité d’écrire </a:t>
            </a:r>
            <a:r>
              <a:rPr lang="fr-FR" sz="3200" dirty="0">
                <a:latin typeface="+mj-lt"/>
              </a:rPr>
              <a:t>les calculs </a:t>
            </a:r>
            <a:r>
              <a:rPr lang="fr-FR" sz="3200" dirty="0" smtClean="0">
                <a:latin typeface="+mj-lt"/>
              </a:rPr>
              <a:t>intermédiaires</a:t>
            </a:r>
          </a:p>
          <a:p>
            <a:pPr algn="just"/>
            <a:endParaRPr lang="fr-FR" sz="32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27173" r="59179" b="54237"/>
          <a:stretch/>
        </p:blipFill>
        <p:spPr>
          <a:xfrm>
            <a:off x="9168166" y="433398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44204" b="77252"/>
          <a:stretch/>
        </p:blipFill>
        <p:spPr>
          <a:xfrm>
            <a:off x="4271489" y="340023"/>
            <a:ext cx="4591877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7079" y="1841242"/>
            <a:ext cx="100385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Plusieurs calculs avec des contraintes</a:t>
            </a:r>
            <a:endParaRPr lang="fr-FR" sz="3200" dirty="0">
              <a:latin typeface="+mj-lt"/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24 </a:t>
            </a:r>
            <a:r>
              <a:rPr lang="fr-FR" sz="3200" b="1" dirty="0">
                <a:solidFill>
                  <a:srgbClr val="00B0F0"/>
                </a:solidFill>
              </a:rPr>
              <a:t>x 9 ; 38 x 9 ; 25  x 9 ;  10 x 9 ; 50 x 9 ; 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 200 </a:t>
            </a:r>
            <a:r>
              <a:rPr lang="fr-FR" sz="3200" b="1" dirty="0">
                <a:solidFill>
                  <a:srgbClr val="00B0F0"/>
                </a:solidFill>
              </a:rPr>
              <a:t>x 9 ; </a:t>
            </a:r>
            <a:r>
              <a:rPr lang="fr-FR" sz="3200" b="1" dirty="0" smtClean="0">
                <a:solidFill>
                  <a:srgbClr val="00B0F0"/>
                </a:solidFill>
              </a:rPr>
              <a:t>4 </a:t>
            </a:r>
            <a:r>
              <a:rPr lang="fr-FR" sz="3200" b="1" dirty="0">
                <a:solidFill>
                  <a:srgbClr val="00B0F0"/>
                </a:solidFill>
              </a:rPr>
              <a:t>X 9 ; 43 x 9 ; 36 x </a:t>
            </a:r>
            <a:r>
              <a:rPr lang="fr-FR" sz="3200" b="1" dirty="0" smtClean="0">
                <a:solidFill>
                  <a:srgbClr val="00B0F0"/>
                </a:solidFill>
              </a:rPr>
              <a:t>9</a:t>
            </a:r>
          </a:p>
          <a:p>
            <a:pPr algn="ctr"/>
            <a:endParaRPr lang="fr-FR" sz="3200" b="1" dirty="0">
              <a:solidFill>
                <a:srgbClr val="00B0F0"/>
              </a:solidFill>
            </a:endParaRPr>
          </a:p>
          <a:p>
            <a:pPr algn="just"/>
            <a:r>
              <a:rPr lang="fr-FR" sz="3200" dirty="0" smtClean="0">
                <a:latin typeface="+mj-lt"/>
              </a:rPr>
              <a:t>-   </a:t>
            </a:r>
            <a:r>
              <a:rPr lang="fr-FR" sz="3200" dirty="0" smtClean="0"/>
              <a:t>Contraintes : t</a:t>
            </a:r>
            <a:r>
              <a:rPr lang="fr-FR" sz="3200" dirty="0" smtClean="0">
                <a:latin typeface="+mj-lt"/>
              </a:rPr>
              <a:t>emps limité, pas </a:t>
            </a:r>
            <a:r>
              <a:rPr lang="fr-FR" sz="3200" dirty="0">
                <a:latin typeface="+mj-lt"/>
              </a:rPr>
              <a:t>de calcul posé</a:t>
            </a: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Travail dans le cahier. </a:t>
            </a:r>
            <a:endParaRPr lang="fr-FR" sz="3200" dirty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Possibilité d’écrire </a:t>
            </a:r>
            <a:r>
              <a:rPr lang="fr-FR" sz="3200" dirty="0">
                <a:latin typeface="+mj-lt"/>
              </a:rPr>
              <a:t>les calculs </a:t>
            </a:r>
            <a:r>
              <a:rPr lang="fr-FR" sz="3200" dirty="0" smtClean="0">
                <a:latin typeface="+mj-lt"/>
              </a:rPr>
              <a:t>intermédiaires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27173" r="59179" b="54237"/>
          <a:stretch/>
        </p:blipFill>
        <p:spPr>
          <a:xfrm>
            <a:off x="9203635" y="433189"/>
            <a:ext cx="2623931" cy="8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44644" b="77252"/>
          <a:stretch/>
        </p:blipFill>
        <p:spPr>
          <a:xfrm>
            <a:off x="4475272" y="340023"/>
            <a:ext cx="4555628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4344" y="1920346"/>
            <a:ext cx="10038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Plusieurs calculs avec une contrainte</a:t>
            </a:r>
            <a:endParaRPr lang="fr-FR" sz="3200" dirty="0">
              <a:latin typeface="+mj-lt"/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12 x 9        36 </a:t>
            </a:r>
            <a:r>
              <a:rPr lang="fr-FR" sz="3200" b="1" dirty="0">
                <a:solidFill>
                  <a:srgbClr val="00B0F0"/>
                </a:solidFill>
              </a:rPr>
              <a:t>x </a:t>
            </a:r>
            <a:r>
              <a:rPr lang="fr-FR" sz="3200" b="1" dirty="0" smtClean="0">
                <a:solidFill>
                  <a:srgbClr val="00B0F0"/>
                </a:solidFill>
              </a:rPr>
              <a:t>9      60 x 9   1002 x 9   222 </a:t>
            </a:r>
            <a:r>
              <a:rPr lang="fr-FR" sz="3200" b="1" dirty="0">
                <a:solidFill>
                  <a:srgbClr val="00B0F0"/>
                </a:solidFill>
              </a:rPr>
              <a:t>x 9 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endParaRPr lang="fr-FR" sz="3200" b="1" dirty="0">
              <a:solidFill>
                <a:srgbClr val="00B0F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fr-FR" sz="3200" dirty="0" smtClean="0"/>
              <a:t>Contrainte : pour chaque calcul, utiliser </a:t>
            </a:r>
            <a:r>
              <a:rPr lang="fr-FR" sz="3200" dirty="0"/>
              <a:t>la calculatrice pour trouver le résultat, mais sans utiliser la touche [x]. </a:t>
            </a:r>
            <a:endParaRPr lang="fr-FR" sz="32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27173" r="59179" b="54237"/>
          <a:stretch/>
        </p:blipFill>
        <p:spPr>
          <a:xfrm>
            <a:off x="9371559" y="433398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2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61" b="77252"/>
          <a:stretch/>
        </p:blipFill>
        <p:spPr>
          <a:xfrm>
            <a:off x="4375944" y="248741"/>
            <a:ext cx="4603570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3183" y="1860711"/>
            <a:ext cx="10038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Une question </a:t>
            </a:r>
          </a:p>
          <a:p>
            <a:pPr marL="457200" indent="-457200">
              <a:buFont typeface="Wingdings" charset="2"/>
              <a:buChar char="q"/>
            </a:pPr>
            <a:endParaRPr lang="fr-FR" sz="3200" b="1" i="1" dirty="0">
              <a:latin typeface="+mj-lt"/>
            </a:endParaRPr>
          </a:p>
          <a:p>
            <a:pPr algn="just"/>
            <a:r>
              <a:rPr lang="fr-FR" sz="3200" b="1" i="1" dirty="0" smtClean="0">
                <a:solidFill>
                  <a:srgbClr val="00B0F0"/>
                </a:solidFill>
              </a:rPr>
              <a:t>« Dans </a:t>
            </a:r>
            <a:r>
              <a:rPr lang="fr-FR" sz="3200" b="1" i="1" dirty="0">
                <a:solidFill>
                  <a:srgbClr val="00B0F0"/>
                </a:solidFill>
              </a:rPr>
              <a:t>votre cahier de </a:t>
            </a:r>
            <a:r>
              <a:rPr lang="fr-FR" sz="3200" b="1" i="1" dirty="0" smtClean="0">
                <a:solidFill>
                  <a:srgbClr val="00B0F0"/>
                </a:solidFill>
              </a:rPr>
              <a:t>recherche, </a:t>
            </a:r>
            <a:r>
              <a:rPr lang="fr-FR" sz="3200" b="1" i="1" dirty="0">
                <a:solidFill>
                  <a:srgbClr val="00B0F0"/>
                </a:solidFill>
              </a:rPr>
              <a:t>expliquez comment vous calculez: « </a:t>
            </a:r>
            <a:r>
              <a:rPr lang="fr-FR" sz="3200" b="1" i="1" dirty="0" smtClean="0">
                <a:solidFill>
                  <a:srgbClr val="00B0F0"/>
                </a:solidFill>
              </a:rPr>
              <a:t>9 x 34 </a:t>
            </a:r>
            <a:r>
              <a:rPr lang="fr-FR" sz="3200" b="1" i="1" dirty="0">
                <a:solidFill>
                  <a:srgbClr val="00B0F0"/>
                </a:solidFill>
              </a:rPr>
              <a:t>» sans poser </a:t>
            </a:r>
            <a:r>
              <a:rPr lang="fr-FR" sz="3200" b="1" i="1" dirty="0" smtClean="0">
                <a:solidFill>
                  <a:srgbClr val="00B0F0"/>
                </a:solidFill>
              </a:rPr>
              <a:t>l’opération. »</a:t>
            </a:r>
            <a:endParaRPr lang="fr-FR" sz="3200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27173" r="59179" b="54237"/>
          <a:stretch/>
        </p:blipFill>
        <p:spPr>
          <a:xfrm>
            <a:off x="9393451" y="342116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2" t="48861" r="36473" b="26795"/>
          <a:stretch/>
        </p:blipFill>
        <p:spPr>
          <a:xfrm>
            <a:off x="5426766" y="304190"/>
            <a:ext cx="4174434" cy="1093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4344" y="1894044"/>
            <a:ext cx="11582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800" b="1" dirty="0" smtClean="0">
                <a:ea typeface="Calibri" charset="0"/>
                <a:cs typeface="Times" charset="0"/>
              </a:rPr>
              <a:t>Mutualisation</a:t>
            </a:r>
            <a:r>
              <a:rPr lang="fr-FR" sz="2800" dirty="0" smtClean="0">
                <a:ea typeface="Calibri" charset="0"/>
                <a:cs typeface="Times" charset="0"/>
              </a:rPr>
              <a:t> </a:t>
            </a:r>
            <a:r>
              <a:rPr lang="fr-FR" sz="2800" dirty="0">
                <a:ea typeface="Calibri" charset="0"/>
                <a:cs typeface="Times" charset="0"/>
              </a:rPr>
              <a:t>des réponses et </a:t>
            </a:r>
            <a:r>
              <a:rPr lang="fr-FR" altLang="fr-FR" sz="2800" dirty="0" smtClean="0"/>
              <a:t>des </a:t>
            </a:r>
            <a:r>
              <a:rPr lang="fr-FR" altLang="fr-FR" sz="2800" dirty="0"/>
              <a:t>différentes </a:t>
            </a:r>
            <a:r>
              <a:rPr lang="fr-FR" altLang="fr-FR" sz="2800" dirty="0" smtClean="0"/>
              <a:t>procédures. </a:t>
            </a:r>
          </a:p>
          <a:p>
            <a:endParaRPr lang="fr-FR" altLang="fr-FR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fr-FR" altLang="fr-FR" sz="2800" b="1" dirty="0" smtClean="0"/>
              <a:t>Explicitations</a:t>
            </a:r>
            <a:r>
              <a:rPr lang="fr-FR" altLang="fr-FR" sz="2800" dirty="0" smtClean="0"/>
              <a:t> orales par </a:t>
            </a:r>
            <a:r>
              <a:rPr lang="fr-FR" altLang="fr-FR" sz="2800" dirty="0"/>
              <a:t>les </a:t>
            </a:r>
            <a:r>
              <a:rPr lang="fr-FR" altLang="fr-FR" sz="2800" dirty="0" smtClean="0"/>
              <a:t>élèves qui donnent à voir leurs démarches (qu’elles soient correctes ou erronées) en présentant leurs écrits. </a:t>
            </a:r>
          </a:p>
          <a:p>
            <a:pPr marL="457200" indent="-457200">
              <a:buFont typeface="Arial" charset="0"/>
              <a:buChar char="•"/>
            </a:pPr>
            <a:endParaRPr lang="fr-FR" altLang="fr-FR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fr-FR" altLang="fr-FR" sz="2800" b="1" dirty="0" smtClean="0"/>
              <a:t>Validation </a:t>
            </a:r>
            <a:r>
              <a:rPr lang="fr-FR" altLang="fr-FR" sz="2800" dirty="0" smtClean="0"/>
              <a:t>des réponses après un é</a:t>
            </a:r>
            <a:r>
              <a:rPr lang="fr-FR" sz="2800" dirty="0" smtClean="0">
                <a:ea typeface="Calibri" charset="0"/>
                <a:cs typeface="Times" charset="0"/>
              </a:rPr>
              <a:t>change d’arguments</a:t>
            </a:r>
          </a:p>
          <a:p>
            <a:pPr marL="457200" indent="-457200">
              <a:buFont typeface="Arial" charset="0"/>
              <a:buChar char="•"/>
            </a:pPr>
            <a:endParaRPr lang="fr-FR" sz="2800" b="1" dirty="0" smtClean="0">
              <a:ea typeface="Calibri" charset="0"/>
              <a:cs typeface="Time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altLang="fr-FR" sz="2800" b="1" dirty="0" smtClean="0"/>
              <a:t>Emergence </a:t>
            </a:r>
            <a:r>
              <a:rPr lang="fr-FR" altLang="fr-FR" sz="2800" dirty="0" smtClean="0"/>
              <a:t>des</a:t>
            </a:r>
            <a:r>
              <a:rPr lang="fr-FR" altLang="fr-FR" sz="2800" b="1" dirty="0" smtClean="0"/>
              <a:t> </a:t>
            </a:r>
            <a:r>
              <a:rPr lang="fr-FR" altLang="fr-FR" sz="2800" dirty="0" smtClean="0"/>
              <a:t>erreurs. Recherche de leurs causes</a:t>
            </a:r>
            <a:endParaRPr lang="fr-FR" altLang="fr-FR" sz="2800" dirty="0"/>
          </a:p>
          <a:p>
            <a:pPr marL="457200" indent="-457200">
              <a:buFont typeface="Arial" charset="0"/>
              <a:buChar char="•"/>
            </a:pPr>
            <a:endParaRPr lang="fr-FR" sz="2800" b="1" dirty="0" smtClean="0">
              <a:ea typeface="Calibri" charset="0"/>
              <a:cs typeface="Time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2800" b="1" dirty="0" smtClean="0">
                <a:ea typeface="Calibri" charset="0"/>
                <a:cs typeface="Times" charset="0"/>
              </a:rPr>
              <a:t>Trace écrite : </a:t>
            </a:r>
            <a:r>
              <a:rPr lang="fr-FR" sz="2800" dirty="0" smtClean="0">
                <a:ea typeface="Calibri" charset="0"/>
                <a:cs typeface="Times" charset="0"/>
              </a:rPr>
              <a:t>au tableau, affichage collectif, cahier de l’élève</a:t>
            </a:r>
          </a:p>
          <a:p>
            <a:endParaRPr lang="fr-FR" altLang="fr-FR" sz="2800" b="1" dirty="0">
              <a:ea typeface="Calibri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1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é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é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2627</TotalTime>
  <Words>628</Words>
  <Application>Microsoft Office PowerPoint</Application>
  <PresentationFormat>Personnalisé</PresentationFormat>
  <Paragraphs>139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Intégrale</vt:lpstr>
      <vt:lpstr>cALCUL MENTAL  AU CYCLE 3 </vt:lpstr>
      <vt:lpstr>Une démarche en 4 étapes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Gaetan DUPREY</dc:creator>
  <cp:lastModifiedBy>JEROME PAYEN</cp:lastModifiedBy>
  <cp:revision>116</cp:revision>
  <cp:lastPrinted>2017-08-01T18:48:03Z</cp:lastPrinted>
  <dcterms:created xsi:type="dcterms:W3CDTF">2017-08-01T18:46:31Z</dcterms:created>
  <dcterms:modified xsi:type="dcterms:W3CDTF">2017-10-17T17:07:23Z</dcterms:modified>
</cp:coreProperties>
</file>