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317" r:id="rId3"/>
    <p:sldId id="276" r:id="rId4"/>
    <p:sldId id="277" r:id="rId5"/>
    <p:sldId id="278" r:id="rId6"/>
    <p:sldId id="279" r:id="rId7"/>
    <p:sldId id="280" r:id="rId8"/>
    <p:sldId id="281" r:id="rId9"/>
    <p:sldId id="282" r:id="rId10"/>
    <p:sldId id="283" r:id="rId11"/>
    <p:sldId id="284" r:id="rId12"/>
    <p:sldId id="285" r:id="rId13"/>
    <p:sldId id="286" r:id="rId14"/>
    <p:sldId id="315" r:id="rId15"/>
    <p:sldId id="275" r:id="rId16"/>
    <p:sldId id="288" r:id="rId17"/>
    <p:sldId id="289" r:id="rId18"/>
    <p:sldId id="290" r:id="rId19"/>
    <p:sldId id="291" r:id="rId20"/>
    <p:sldId id="292" r:id="rId21"/>
    <p:sldId id="293" r:id="rId22"/>
    <p:sldId id="294" r:id="rId23"/>
    <p:sldId id="295" r:id="rId24"/>
    <p:sldId id="296" r:id="rId25"/>
    <p:sldId id="301" r:id="rId26"/>
    <p:sldId id="302" r:id="rId27"/>
    <p:sldId id="303" r:id="rId28"/>
    <p:sldId id="309" r:id="rId29"/>
    <p:sldId id="305" r:id="rId30"/>
    <p:sldId id="311" r:id="rId31"/>
    <p:sldId id="312" r:id="rId32"/>
    <p:sldId id="316" r:id="rId33"/>
    <p:sldId id="313" r:id="rId34"/>
    <p:sldId id="314" r:id="rId35"/>
    <p:sldId id="306" r:id="rId36"/>
    <p:sldId id="297" r:id="rId37"/>
    <p:sldId id="298" r:id="rId38"/>
    <p:sldId id="299" r:id="rId39"/>
    <p:sldId id="274" r:id="rId40"/>
    <p:sldId id="257" r:id="rId41"/>
    <p:sldId id="258" r:id="rId42"/>
    <p:sldId id="259" r:id="rId43"/>
    <p:sldId id="260" r:id="rId44"/>
    <p:sldId id="261" r:id="rId45"/>
    <p:sldId id="262" r:id="rId46"/>
    <p:sldId id="263" r:id="rId47"/>
    <p:sldId id="264" r:id="rId48"/>
    <p:sldId id="265" r:id="rId49"/>
    <p:sldId id="266" r:id="rId50"/>
    <p:sldId id="267" r:id="rId51"/>
    <p:sldId id="268" r:id="rId52"/>
    <p:sldId id="269" r:id="rId53"/>
    <p:sldId id="270" r:id="rId54"/>
    <p:sldId id="271" r:id="rId55"/>
    <p:sldId id="272" r:id="rId5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initials="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2-02T15:40:43.113" idx="1">
    <p:pos x="5714" y="572"/>
    <p:text>En 30 min... peut être un peu long...</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FBA164-F117-49D4-8B31-6BA19F129EDF}" type="datetimeFigureOut">
              <a:rPr lang="fr-FR" smtClean="0"/>
              <a:t>04/02/2020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58E0C5-C650-418A-9F8C-1E97EF2DE5AC}" type="slidenum">
              <a:rPr lang="fr-FR" smtClean="0"/>
              <a:t>‹N°›</a:t>
            </a:fld>
            <a:endParaRPr lang="fr-FR" dirty="0"/>
          </a:p>
        </p:txBody>
      </p:sp>
    </p:spTree>
    <p:extLst>
      <p:ext uri="{BB962C8B-B14F-4D97-AF65-F5344CB8AC3E}">
        <p14:creationId xmlns:p14="http://schemas.microsoft.com/office/powerpoint/2010/main" val="741993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17</a:t>
            </a:fld>
            <a:endParaRPr lang="fr-FR" dirty="0"/>
          </a:p>
        </p:txBody>
      </p:sp>
    </p:spTree>
    <p:extLst>
      <p:ext uri="{BB962C8B-B14F-4D97-AF65-F5344CB8AC3E}">
        <p14:creationId xmlns:p14="http://schemas.microsoft.com/office/powerpoint/2010/main" val="2687036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38</a:t>
            </a:fld>
            <a:endParaRPr lang="fr-FR" dirty="0"/>
          </a:p>
        </p:txBody>
      </p:sp>
    </p:spTree>
    <p:extLst>
      <p:ext uri="{BB962C8B-B14F-4D97-AF65-F5344CB8AC3E}">
        <p14:creationId xmlns:p14="http://schemas.microsoft.com/office/powerpoint/2010/main" val="1240624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1" u="sng"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18</a:t>
            </a:fld>
            <a:endParaRPr lang="fr-FR" dirty="0"/>
          </a:p>
        </p:txBody>
      </p:sp>
    </p:spTree>
    <p:extLst>
      <p:ext uri="{BB962C8B-B14F-4D97-AF65-F5344CB8AC3E}">
        <p14:creationId xmlns:p14="http://schemas.microsoft.com/office/powerpoint/2010/main" val="2974776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19</a:t>
            </a:fld>
            <a:endParaRPr lang="fr-FR" dirty="0"/>
          </a:p>
        </p:txBody>
      </p:sp>
    </p:spTree>
    <p:extLst>
      <p:ext uri="{BB962C8B-B14F-4D97-AF65-F5344CB8AC3E}">
        <p14:creationId xmlns:p14="http://schemas.microsoft.com/office/powerpoint/2010/main" val="33307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20</a:t>
            </a:fld>
            <a:endParaRPr lang="fr-FR" dirty="0"/>
          </a:p>
        </p:txBody>
      </p:sp>
    </p:spTree>
    <p:extLst>
      <p:ext uri="{BB962C8B-B14F-4D97-AF65-F5344CB8AC3E}">
        <p14:creationId xmlns:p14="http://schemas.microsoft.com/office/powerpoint/2010/main" val="3788655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21</a:t>
            </a:fld>
            <a:endParaRPr lang="fr-FR" dirty="0"/>
          </a:p>
        </p:txBody>
      </p:sp>
    </p:spTree>
    <p:extLst>
      <p:ext uri="{BB962C8B-B14F-4D97-AF65-F5344CB8AC3E}">
        <p14:creationId xmlns:p14="http://schemas.microsoft.com/office/powerpoint/2010/main" val="3299046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22</a:t>
            </a:fld>
            <a:endParaRPr lang="fr-FR" dirty="0"/>
          </a:p>
        </p:txBody>
      </p:sp>
    </p:spTree>
    <p:extLst>
      <p:ext uri="{BB962C8B-B14F-4D97-AF65-F5344CB8AC3E}">
        <p14:creationId xmlns:p14="http://schemas.microsoft.com/office/powerpoint/2010/main" val="1856942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23</a:t>
            </a:fld>
            <a:endParaRPr lang="fr-FR" dirty="0"/>
          </a:p>
        </p:txBody>
      </p:sp>
    </p:spTree>
    <p:extLst>
      <p:ext uri="{BB962C8B-B14F-4D97-AF65-F5344CB8AC3E}">
        <p14:creationId xmlns:p14="http://schemas.microsoft.com/office/powerpoint/2010/main" val="3725458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24</a:t>
            </a:fld>
            <a:endParaRPr lang="fr-FR" dirty="0"/>
          </a:p>
        </p:txBody>
      </p:sp>
    </p:spTree>
    <p:extLst>
      <p:ext uri="{BB962C8B-B14F-4D97-AF65-F5344CB8AC3E}">
        <p14:creationId xmlns:p14="http://schemas.microsoft.com/office/powerpoint/2010/main" val="204015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dirty="0"/>
          </a:p>
        </p:txBody>
      </p:sp>
      <p:sp>
        <p:nvSpPr>
          <p:cNvPr id="4" name="Espace réservé du numéro de diapositive 3"/>
          <p:cNvSpPr>
            <a:spLocks noGrp="1"/>
          </p:cNvSpPr>
          <p:nvPr>
            <p:ph type="sldNum" sz="quarter" idx="10"/>
          </p:nvPr>
        </p:nvSpPr>
        <p:spPr/>
        <p:txBody>
          <a:bodyPr/>
          <a:lstStyle/>
          <a:p>
            <a:fld id="{5A5950B9-BAD8-43DE-BD31-0D91BD961FE2}" type="slidenum">
              <a:rPr lang="fr-FR" smtClean="0"/>
              <a:t>37</a:t>
            </a:fld>
            <a:endParaRPr lang="fr-FR" dirty="0"/>
          </a:p>
        </p:txBody>
      </p:sp>
    </p:spTree>
    <p:extLst>
      <p:ext uri="{BB962C8B-B14F-4D97-AF65-F5344CB8AC3E}">
        <p14:creationId xmlns:p14="http://schemas.microsoft.com/office/powerpoint/2010/main" val="1141103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77299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2245447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2013986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3771707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192687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3834483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2573467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35674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401232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1525958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6EC0476E-0719-42AA-97AE-2AA24E5C26C0}" type="datetimeFigureOut">
              <a:rPr lang="fr-FR" smtClean="0"/>
              <a:t>04/02/2020</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7F03A48A-0015-4300-956F-D309733E577B}" type="slidenum">
              <a:rPr lang="fr-FR" smtClean="0"/>
              <a:t>‹N°›</a:t>
            </a:fld>
            <a:endParaRPr lang="fr-FR" dirty="0"/>
          </a:p>
        </p:txBody>
      </p:sp>
    </p:spTree>
    <p:extLst>
      <p:ext uri="{BB962C8B-B14F-4D97-AF65-F5344CB8AC3E}">
        <p14:creationId xmlns:p14="http://schemas.microsoft.com/office/powerpoint/2010/main" val="1702352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C0476E-0719-42AA-97AE-2AA24E5C26C0}" type="datetimeFigureOut">
              <a:rPr lang="fr-FR" smtClean="0"/>
              <a:t>04/02/2020</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3A48A-0015-4300-956F-D309733E577B}" type="slidenum">
              <a:rPr lang="fr-FR" smtClean="0"/>
              <a:t>‹N°›</a:t>
            </a:fld>
            <a:endParaRPr lang="fr-FR" dirty="0"/>
          </a:p>
        </p:txBody>
      </p:sp>
    </p:spTree>
    <p:extLst>
      <p:ext uri="{BB962C8B-B14F-4D97-AF65-F5344CB8AC3E}">
        <p14:creationId xmlns:p14="http://schemas.microsoft.com/office/powerpoint/2010/main" val="1318187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s://eduscol.education.fr/pid34139/cycle-2-ecole-elementaire.html" TargetMode="External"/><Relationship Id="rId3" Type="http://schemas.openxmlformats.org/officeDocument/2006/relationships/hyperlink" Target="https://eduscol.education.fr/cid142232/evaluations-au-cp-2019-2020.html" TargetMode="External"/><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3.png"/><Relationship Id="rId5" Type="http://schemas.openxmlformats.org/officeDocument/2006/relationships/image" Target="../media/image18.png"/><Relationship Id="rId10" Type="http://schemas.openxmlformats.org/officeDocument/2006/relationships/image" Target="../media/image22.png"/><Relationship Id="rId4" Type="http://schemas.openxmlformats.org/officeDocument/2006/relationships/hyperlink" Target="https://eduscol.education.fr/cid142270/evaluations-au-ce1-2019-2020.html" TargetMode="External"/><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eduscol.education.fr/pid23250-cid50486/vocabulaire.html%C2%A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cache.media.education.gouv.fr/file/mdl/77/8/Textes-litteraires-sur-la-promesse_1224778.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cache.media.education.gouv.fr/file/mdl/59/3/2018-12-21_la-dictee-negociee-micheline-cellier_1053593.pdf" TargetMode="External"/><Relationship Id="rId2" Type="http://schemas.openxmlformats.org/officeDocument/2006/relationships/hyperlink" Target="http://cache.media.education.gouv.fr/file/mdl/59/2/2018-12-21_la-dictee-negociee-descriptif_1053592.pdf"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ac-versailles.fr/dsden92/cid147205/ecrire-ensemble-ce2-%C2%96-2019-2020.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695510" y="5012827"/>
            <a:ext cx="9144000" cy="1374910"/>
          </a:xfrm>
        </p:spPr>
        <p:txBody>
          <a:bodyPr>
            <a:normAutofit fontScale="70000" lnSpcReduction="20000"/>
          </a:bodyPr>
          <a:lstStyle/>
          <a:p>
            <a:r>
              <a:rPr lang="fr-FR" sz="2800" dirty="0" smtClean="0">
                <a:solidFill>
                  <a:schemeClr val="tx2"/>
                </a:solidFill>
              </a:rPr>
              <a:t>Formation Maîtrise de la langue – mercredi 5 février 2020</a:t>
            </a:r>
          </a:p>
          <a:p>
            <a:r>
              <a:rPr lang="fr-FR" sz="2800" dirty="0" smtClean="0">
                <a:solidFill>
                  <a:schemeClr val="tx2"/>
                </a:solidFill>
              </a:rPr>
              <a:t>Thimonier Mélanie</a:t>
            </a:r>
          </a:p>
          <a:p>
            <a:r>
              <a:rPr lang="fr-FR" sz="2800" dirty="0" smtClean="0">
                <a:solidFill>
                  <a:schemeClr val="tx2"/>
                </a:solidFill>
              </a:rPr>
              <a:t>Tillet Anaëlle</a:t>
            </a:r>
          </a:p>
          <a:p>
            <a:r>
              <a:rPr lang="fr-FR" sz="2800" dirty="0" smtClean="0">
                <a:solidFill>
                  <a:schemeClr val="tx2"/>
                </a:solidFill>
              </a:rPr>
              <a:t>Tanguy Anne-Sophie</a:t>
            </a:r>
            <a:endParaRPr lang="fr-FR" sz="2800" dirty="0">
              <a:solidFill>
                <a:schemeClr val="tx2"/>
              </a:solidFill>
            </a:endParaRPr>
          </a:p>
        </p:txBody>
      </p:sp>
      <p:sp>
        <p:nvSpPr>
          <p:cNvPr id="5" name="Rectangle avec coins arrondis en diagonale 4"/>
          <p:cNvSpPr/>
          <p:nvPr/>
        </p:nvSpPr>
        <p:spPr>
          <a:xfrm>
            <a:off x="868679" y="1018903"/>
            <a:ext cx="10593977" cy="2534194"/>
          </a:xfrm>
          <a:prstGeom prst="round2Diag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470263" y="1214846"/>
            <a:ext cx="11390811" cy="1938992"/>
          </a:xfrm>
          <a:prstGeom prst="rect">
            <a:avLst/>
          </a:prstGeom>
          <a:noFill/>
        </p:spPr>
        <p:txBody>
          <a:bodyPr wrap="square" lIns="91440" tIns="45720" rIns="91440" bIns="45720">
            <a:spAutoFit/>
          </a:bodyPr>
          <a:lstStyle/>
          <a:p>
            <a:pPr algn="ctr"/>
            <a:r>
              <a:rPr lang="fr-FR" sz="6000" b="1" cap="none" spc="0" dirty="0" smtClean="0">
                <a:ln w="12700">
                  <a:solidFill>
                    <a:schemeClr val="accent5"/>
                  </a:solidFill>
                  <a:prstDash val="solid"/>
                </a:ln>
                <a:pattFill prst="ltDnDiag">
                  <a:fgClr>
                    <a:schemeClr val="accent5">
                      <a:lumMod val="60000"/>
                      <a:lumOff val="40000"/>
                    </a:schemeClr>
                  </a:fgClr>
                  <a:bgClr>
                    <a:schemeClr val="bg1"/>
                  </a:bgClr>
                </a:pattFill>
                <a:effectLst/>
              </a:rPr>
              <a:t>La continuité du dire, lire, écrire </a:t>
            </a:r>
            <a:br>
              <a:rPr lang="fr-FR" sz="6000" b="1" cap="none" spc="0" dirty="0" smtClean="0">
                <a:ln w="12700">
                  <a:solidFill>
                    <a:schemeClr val="accent5"/>
                  </a:solidFill>
                  <a:prstDash val="solid"/>
                </a:ln>
                <a:pattFill prst="ltDnDiag">
                  <a:fgClr>
                    <a:schemeClr val="accent5">
                      <a:lumMod val="60000"/>
                      <a:lumOff val="40000"/>
                    </a:schemeClr>
                  </a:fgClr>
                  <a:bgClr>
                    <a:schemeClr val="bg1"/>
                  </a:bgClr>
                </a:pattFill>
                <a:effectLst/>
              </a:rPr>
            </a:br>
            <a:r>
              <a:rPr lang="fr-FR" sz="6000" b="1" cap="none" spc="0" dirty="0" smtClean="0">
                <a:ln w="12700">
                  <a:solidFill>
                    <a:schemeClr val="accent5"/>
                  </a:solidFill>
                  <a:prstDash val="solid"/>
                </a:ln>
                <a:pattFill prst="ltDnDiag">
                  <a:fgClr>
                    <a:schemeClr val="accent5">
                      <a:lumMod val="60000"/>
                      <a:lumOff val="40000"/>
                    </a:schemeClr>
                  </a:fgClr>
                  <a:bgClr>
                    <a:schemeClr val="bg1"/>
                  </a:bgClr>
                </a:pattFill>
                <a:effectLst/>
              </a:rPr>
              <a:t>au cycle 2</a:t>
            </a:r>
            <a:endParaRPr lang="fr-FR" sz="60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1393726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7" y="258132"/>
            <a:ext cx="10171612" cy="369332"/>
          </a:xfrm>
          <a:prstGeom prst="rect">
            <a:avLst/>
          </a:prstGeom>
        </p:spPr>
        <p:txBody>
          <a:bodyPr wrap="square">
            <a:spAutoFit/>
          </a:bodyPr>
          <a:lstStyle/>
          <a:p>
            <a:r>
              <a:rPr lang="fr-FR" b="1" dirty="0" smtClean="0"/>
              <a:t>Exemple de résultats en circonscription (633/647 - 617/637)</a:t>
            </a:r>
            <a:endParaRPr lang="fr-FR" b="1" dirty="0"/>
          </a:p>
        </p:txBody>
      </p:sp>
      <p:graphicFrame>
        <p:nvGraphicFramePr>
          <p:cNvPr id="6" name="Tableau 5"/>
          <p:cNvGraphicFramePr>
            <a:graphicFrameLocks noGrp="1"/>
          </p:cNvGraphicFramePr>
          <p:nvPr>
            <p:extLst/>
          </p:nvPr>
        </p:nvGraphicFramePr>
        <p:xfrm>
          <a:off x="383177" y="853780"/>
          <a:ext cx="11242767" cy="1724683"/>
        </p:xfrm>
        <a:graphic>
          <a:graphicData uri="http://schemas.openxmlformats.org/drawingml/2006/table">
            <a:tbl>
              <a:tblPr firstRow="1" bandRow="1">
                <a:tableStyleId>{5C22544A-7EE6-4342-B048-85BDC9FD1C3A}</a:tableStyleId>
              </a:tblPr>
              <a:tblGrid>
                <a:gridCol w="3747589">
                  <a:extLst>
                    <a:ext uri="{9D8B030D-6E8A-4147-A177-3AD203B41FA5}">
                      <a16:colId xmlns:a16="http://schemas.microsoft.com/office/drawing/2014/main" val="1451645918"/>
                    </a:ext>
                  </a:extLst>
                </a:gridCol>
                <a:gridCol w="3747589">
                  <a:extLst>
                    <a:ext uri="{9D8B030D-6E8A-4147-A177-3AD203B41FA5}">
                      <a16:colId xmlns:a16="http://schemas.microsoft.com/office/drawing/2014/main" val="939768147"/>
                    </a:ext>
                  </a:extLst>
                </a:gridCol>
                <a:gridCol w="3747589">
                  <a:extLst>
                    <a:ext uri="{9D8B030D-6E8A-4147-A177-3AD203B41FA5}">
                      <a16:colId xmlns:a16="http://schemas.microsoft.com/office/drawing/2014/main" val="1250844746"/>
                    </a:ext>
                  </a:extLst>
                </a:gridCol>
              </a:tblGrid>
              <a:tr h="713763">
                <a:tc>
                  <a:txBody>
                    <a:bodyPr/>
                    <a:lstStyle/>
                    <a:p>
                      <a:r>
                        <a:rPr lang="fr-FR" dirty="0" smtClean="0"/>
                        <a:t>Comprendre des mots lus par</a:t>
                      </a:r>
                    </a:p>
                    <a:p>
                      <a:r>
                        <a:rPr lang="fr-FR" dirty="0" smtClean="0"/>
                        <a:t>l’enseignant</a:t>
                      </a:r>
                      <a:endParaRPr lang="fr-FR" dirty="0"/>
                    </a:p>
                  </a:txBody>
                  <a:tcPr/>
                </a:tc>
                <a:tc>
                  <a:txBody>
                    <a:bodyPr/>
                    <a:lstStyle/>
                    <a:p>
                      <a:r>
                        <a:rPr lang="fr-FR" dirty="0" smtClean="0"/>
                        <a:t>CP   14 mots</a:t>
                      </a:r>
                    </a:p>
                    <a:p>
                      <a:r>
                        <a:rPr lang="fr-FR" dirty="0" smtClean="0"/>
                        <a:t>2018</a:t>
                      </a:r>
                      <a:endParaRPr lang="fr-FR" dirty="0"/>
                    </a:p>
                  </a:txBody>
                  <a:tcPr/>
                </a:tc>
                <a:tc>
                  <a:txBody>
                    <a:bodyPr/>
                    <a:lstStyle/>
                    <a:p>
                      <a:r>
                        <a:rPr lang="fr-FR" dirty="0" smtClean="0"/>
                        <a:t>CE1    14</a:t>
                      </a:r>
                      <a:r>
                        <a:rPr lang="fr-FR" baseline="0" dirty="0" smtClean="0"/>
                        <a:t> mots</a:t>
                      </a:r>
                      <a:endParaRPr lang="fr-FR" dirty="0" smtClean="0"/>
                    </a:p>
                    <a:p>
                      <a:r>
                        <a:rPr lang="fr-FR" dirty="0" smtClean="0"/>
                        <a:t>2019</a:t>
                      </a:r>
                      <a:endParaRPr lang="fr-FR" dirty="0"/>
                    </a:p>
                  </a:txBody>
                  <a:tcPr/>
                </a:tc>
                <a:extLst>
                  <a:ext uri="{0D108BD9-81ED-4DB2-BD59-A6C34878D82A}">
                    <a16:rowId xmlns:a16="http://schemas.microsoft.com/office/drawing/2014/main" val="1492844874"/>
                  </a:ext>
                </a:extLst>
              </a:tr>
              <a:tr h="370840">
                <a:tc>
                  <a:txBody>
                    <a:bodyPr/>
                    <a:lstStyle/>
                    <a:p>
                      <a:r>
                        <a:rPr lang="fr-FR" dirty="0" smtClean="0"/>
                        <a:t>à besoin </a:t>
                      </a:r>
                      <a:r>
                        <a:rPr lang="fr-FR" baseline="0" dirty="0" smtClean="0"/>
                        <a:t> CP </a:t>
                      </a:r>
                      <a:r>
                        <a:rPr lang="fr-FR" dirty="0" smtClean="0"/>
                        <a:t>&lt;=6               CE1   (&lt;=9)</a:t>
                      </a:r>
                      <a:endParaRPr lang="fr-FR" dirty="0"/>
                    </a:p>
                  </a:txBody>
                  <a:tcPr/>
                </a:tc>
                <a:tc>
                  <a:txBody>
                    <a:bodyPr/>
                    <a:lstStyle/>
                    <a:p>
                      <a:r>
                        <a:rPr lang="fr-FR" dirty="0" smtClean="0"/>
                        <a:t>3,80%</a:t>
                      </a:r>
                      <a:endParaRPr lang="fr-FR" dirty="0"/>
                    </a:p>
                  </a:txBody>
                  <a:tcPr/>
                </a:tc>
                <a:tc>
                  <a:txBody>
                    <a:bodyPr/>
                    <a:lstStyle/>
                    <a:p>
                      <a:r>
                        <a:rPr lang="fr-FR" dirty="0" smtClean="0"/>
                        <a:t>6,16%</a:t>
                      </a:r>
                      <a:endParaRPr lang="fr-FR" dirty="0"/>
                    </a:p>
                  </a:txBody>
                  <a:tcPr/>
                </a:tc>
                <a:extLst>
                  <a:ext uri="{0D108BD9-81ED-4DB2-BD59-A6C34878D82A}">
                    <a16:rowId xmlns:a16="http://schemas.microsoft.com/office/drawing/2014/main" val="3882538070"/>
                  </a:ext>
                </a:extLst>
              </a:tr>
              <a:tr h="370840">
                <a:tc>
                  <a:txBody>
                    <a:bodyPr/>
                    <a:lstStyle/>
                    <a:p>
                      <a:r>
                        <a:rPr lang="fr-FR" dirty="0" smtClean="0"/>
                        <a:t>Fragiles CP entre 6 et 10</a:t>
                      </a:r>
                    </a:p>
                    <a:p>
                      <a:r>
                        <a:rPr lang="fr-FR" dirty="0" smtClean="0"/>
                        <a:t>               CE1 entre 9 et 12</a:t>
                      </a:r>
                      <a:endParaRPr lang="fr-FR" dirty="0"/>
                    </a:p>
                  </a:txBody>
                  <a:tcPr/>
                </a:tc>
                <a:tc>
                  <a:txBody>
                    <a:bodyPr/>
                    <a:lstStyle/>
                    <a:p>
                      <a:endParaRPr lang="fr-FR" dirty="0"/>
                    </a:p>
                  </a:txBody>
                  <a:tcPr/>
                </a:tc>
                <a:tc>
                  <a:txBody>
                    <a:bodyPr/>
                    <a:lstStyle/>
                    <a:p>
                      <a:r>
                        <a:rPr lang="fr-FR" dirty="0" smtClean="0"/>
                        <a:t>20,26%</a:t>
                      </a:r>
                      <a:endParaRPr lang="fr-FR" dirty="0"/>
                    </a:p>
                  </a:txBody>
                  <a:tcPr/>
                </a:tc>
                <a:extLst>
                  <a:ext uri="{0D108BD9-81ED-4DB2-BD59-A6C34878D82A}">
                    <a16:rowId xmlns:a16="http://schemas.microsoft.com/office/drawing/2014/main" val="1747333567"/>
                  </a:ext>
                </a:extLst>
              </a:tr>
            </a:tbl>
          </a:graphicData>
        </a:graphic>
      </p:graphicFrame>
      <p:pic>
        <p:nvPicPr>
          <p:cNvPr id="3" name="Image 2"/>
          <p:cNvPicPr>
            <a:picLocks noChangeAspect="1"/>
          </p:cNvPicPr>
          <p:nvPr/>
        </p:nvPicPr>
        <p:blipFill rotWithShape="1">
          <a:blip r:embed="rId2"/>
          <a:srcRect l="32765" t="25982" r="24264" b="32411"/>
          <a:stretch/>
        </p:blipFill>
        <p:spPr>
          <a:xfrm>
            <a:off x="4918039" y="2763423"/>
            <a:ext cx="7038761" cy="3831848"/>
          </a:xfrm>
          <a:prstGeom prst="rect">
            <a:avLst/>
          </a:prstGeom>
        </p:spPr>
      </p:pic>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l="23127" t="24196" r="24665" b="55268"/>
          <a:stretch/>
        </p:blipFill>
        <p:spPr>
          <a:xfrm>
            <a:off x="182881" y="3304902"/>
            <a:ext cx="4735158" cy="1136469"/>
          </a:xfrm>
          <a:prstGeom prst="rect">
            <a:avLst/>
          </a:prstGeom>
        </p:spPr>
      </p:pic>
    </p:spTree>
    <p:extLst>
      <p:ext uri="{BB962C8B-B14F-4D97-AF65-F5344CB8AC3E}">
        <p14:creationId xmlns:p14="http://schemas.microsoft.com/office/powerpoint/2010/main" val="12021501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2970" y="443026"/>
            <a:ext cx="1393371" cy="6001643"/>
          </a:xfrm>
          <a:prstGeom prst="rect">
            <a:avLst/>
          </a:prstGeom>
        </p:spPr>
        <p:txBody>
          <a:bodyPr wrap="square">
            <a:spAutoFit/>
          </a:bodyPr>
          <a:lstStyle/>
          <a:p>
            <a:pPr algn="ctr"/>
            <a:r>
              <a:rPr lang="fr-FR" sz="2400" b="1" dirty="0" smtClean="0"/>
              <a:t>CP</a:t>
            </a:r>
          </a:p>
          <a:p>
            <a:endParaRPr lang="fr-FR" sz="2400" dirty="0"/>
          </a:p>
          <a:p>
            <a:r>
              <a:rPr lang="fr-FR" sz="2400" dirty="0" smtClean="0"/>
              <a:t>rire</a:t>
            </a:r>
            <a:endParaRPr lang="fr-FR" sz="2400" dirty="0"/>
          </a:p>
          <a:p>
            <a:r>
              <a:rPr lang="fr-FR" sz="2400" dirty="0" smtClean="0"/>
              <a:t>clou </a:t>
            </a:r>
          </a:p>
          <a:p>
            <a:r>
              <a:rPr lang="fr-FR" sz="2400" dirty="0" smtClean="0"/>
              <a:t>Coudre</a:t>
            </a:r>
          </a:p>
          <a:p>
            <a:r>
              <a:rPr lang="fr-FR" sz="2400" dirty="0" smtClean="0"/>
              <a:t>voile </a:t>
            </a:r>
          </a:p>
          <a:p>
            <a:r>
              <a:rPr lang="fr-FR" sz="2400" dirty="0" smtClean="0"/>
              <a:t>cacher</a:t>
            </a:r>
            <a:endParaRPr lang="fr-FR" sz="2400" dirty="0"/>
          </a:p>
          <a:p>
            <a:r>
              <a:rPr lang="fr-FR" sz="2400" dirty="0" smtClean="0"/>
              <a:t>pédale </a:t>
            </a:r>
          </a:p>
          <a:p>
            <a:r>
              <a:rPr lang="fr-FR" sz="2400" dirty="0" smtClean="0"/>
              <a:t>scier</a:t>
            </a:r>
            <a:endParaRPr lang="fr-FR" sz="2400" dirty="0"/>
          </a:p>
          <a:p>
            <a:r>
              <a:rPr lang="fr-FR" sz="2400" dirty="0" smtClean="0"/>
              <a:t>s’éveiller </a:t>
            </a:r>
          </a:p>
          <a:p>
            <a:r>
              <a:rPr lang="fr-FR" sz="2400" dirty="0" smtClean="0"/>
              <a:t>courir</a:t>
            </a:r>
            <a:endParaRPr lang="fr-FR" sz="2400" dirty="0"/>
          </a:p>
          <a:p>
            <a:r>
              <a:rPr lang="fr-FR" sz="2400" dirty="0" smtClean="0"/>
              <a:t>briser </a:t>
            </a:r>
          </a:p>
          <a:p>
            <a:r>
              <a:rPr lang="fr-FR" sz="2400" dirty="0" smtClean="0"/>
              <a:t>tronc</a:t>
            </a:r>
            <a:endParaRPr lang="fr-FR" sz="2400" dirty="0"/>
          </a:p>
          <a:p>
            <a:r>
              <a:rPr lang="fr-FR" sz="2400" dirty="0" smtClean="0"/>
              <a:t>quille </a:t>
            </a:r>
          </a:p>
          <a:p>
            <a:r>
              <a:rPr lang="fr-FR" sz="2400" dirty="0" smtClean="0"/>
              <a:t>coude</a:t>
            </a:r>
            <a:endParaRPr lang="fr-FR" sz="2400" dirty="0"/>
          </a:p>
          <a:p>
            <a:r>
              <a:rPr lang="fr-FR" sz="2400" dirty="0" smtClean="0"/>
              <a:t>orage </a:t>
            </a:r>
            <a:endParaRPr lang="fr-FR" sz="2400" dirty="0"/>
          </a:p>
        </p:txBody>
      </p:sp>
      <p:sp>
        <p:nvSpPr>
          <p:cNvPr id="4" name="Rectangle 3"/>
          <p:cNvSpPr/>
          <p:nvPr/>
        </p:nvSpPr>
        <p:spPr>
          <a:xfrm>
            <a:off x="8499566" y="443026"/>
            <a:ext cx="1393371" cy="6001643"/>
          </a:xfrm>
          <a:prstGeom prst="rect">
            <a:avLst/>
          </a:prstGeom>
        </p:spPr>
        <p:txBody>
          <a:bodyPr wrap="square">
            <a:spAutoFit/>
          </a:bodyPr>
          <a:lstStyle/>
          <a:p>
            <a:pPr algn="ctr"/>
            <a:r>
              <a:rPr lang="fr-FR" sz="2400" b="1" dirty="0" smtClean="0"/>
              <a:t>CE1</a:t>
            </a:r>
          </a:p>
          <a:p>
            <a:endParaRPr lang="fr-FR" sz="2400" dirty="0"/>
          </a:p>
          <a:p>
            <a:r>
              <a:rPr lang="fr-FR" sz="2400" dirty="0" smtClean="0"/>
              <a:t>rire</a:t>
            </a:r>
            <a:endParaRPr lang="fr-FR" sz="2400" dirty="0"/>
          </a:p>
          <a:p>
            <a:r>
              <a:rPr lang="fr-FR" sz="2400" dirty="0" smtClean="0"/>
              <a:t>clou </a:t>
            </a:r>
          </a:p>
          <a:p>
            <a:r>
              <a:rPr lang="fr-FR" sz="2400" dirty="0" smtClean="0"/>
              <a:t>Coudre</a:t>
            </a:r>
          </a:p>
          <a:p>
            <a:r>
              <a:rPr lang="fr-FR" sz="2400" dirty="0" smtClean="0"/>
              <a:t>voile </a:t>
            </a:r>
          </a:p>
          <a:p>
            <a:r>
              <a:rPr lang="fr-FR" sz="2400" dirty="0" smtClean="0"/>
              <a:t>cacher</a:t>
            </a:r>
            <a:endParaRPr lang="fr-FR" sz="2400" dirty="0"/>
          </a:p>
          <a:p>
            <a:r>
              <a:rPr lang="fr-FR" sz="2400" dirty="0" smtClean="0"/>
              <a:t>pédale </a:t>
            </a:r>
          </a:p>
          <a:p>
            <a:r>
              <a:rPr lang="fr-FR" sz="2400" dirty="0" smtClean="0"/>
              <a:t>scier</a:t>
            </a:r>
            <a:endParaRPr lang="fr-FR" sz="2400" dirty="0"/>
          </a:p>
          <a:p>
            <a:r>
              <a:rPr lang="fr-FR" sz="2400" dirty="0" smtClean="0"/>
              <a:t>s’éveiller </a:t>
            </a:r>
          </a:p>
          <a:p>
            <a:r>
              <a:rPr lang="fr-FR" sz="2400" dirty="0" smtClean="0"/>
              <a:t>courir</a:t>
            </a:r>
            <a:endParaRPr lang="fr-FR" sz="2400" dirty="0"/>
          </a:p>
          <a:p>
            <a:r>
              <a:rPr lang="fr-FR" sz="2400" dirty="0" smtClean="0"/>
              <a:t>briser </a:t>
            </a:r>
          </a:p>
          <a:p>
            <a:r>
              <a:rPr lang="fr-FR" sz="2400" dirty="0" smtClean="0"/>
              <a:t>tronc</a:t>
            </a:r>
            <a:endParaRPr lang="fr-FR" sz="2400" dirty="0"/>
          </a:p>
          <a:p>
            <a:r>
              <a:rPr lang="fr-FR" sz="2400" dirty="0" smtClean="0"/>
              <a:t>quille </a:t>
            </a:r>
          </a:p>
          <a:p>
            <a:r>
              <a:rPr lang="fr-FR" sz="2400" dirty="0" smtClean="0"/>
              <a:t>coude</a:t>
            </a:r>
            <a:endParaRPr lang="fr-FR" sz="2400" dirty="0"/>
          </a:p>
          <a:p>
            <a:r>
              <a:rPr lang="fr-FR" sz="2400" dirty="0" smtClean="0"/>
              <a:t>orage </a:t>
            </a:r>
            <a:endParaRPr lang="fr-FR" sz="2400" dirty="0"/>
          </a:p>
        </p:txBody>
      </p:sp>
      <p:pic>
        <p:nvPicPr>
          <p:cNvPr id="6" name="Image 5"/>
          <p:cNvPicPr>
            <a:picLocks noChangeAspect="1"/>
          </p:cNvPicPr>
          <p:nvPr/>
        </p:nvPicPr>
        <p:blipFill>
          <a:blip r:embed="rId2"/>
          <a:stretch>
            <a:fillRect/>
          </a:stretch>
        </p:blipFill>
        <p:spPr>
          <a:xfrm>
            <a:off x="10108743" y="0"/>
            <a:ext cx="2083257" cy="1702219"/>
          </a:xfrm>
          <a:prstGeom prst="rect">
            <a:avLst/>
          </a:prstGeom>
        </p:spPr>
      </p:pic>
      <p:pic>
        <p:nvPicPr>
          <p:cNvPr id="7" name="Image 6"/>
          <p:cNvPicPr>
            <a:picLocks noChangeAspect="1"/>
          </p:cNvPicPr>
          <p:nvPr/>
        </p:nvPicPr>
        <p:blipFill>
          <a:blip r:embed="rId3"/>
          <a:stretch>
            <a:fillRect/>
          </a:stretch>
        </p:blipFill>
        <p:spPr>
          <a:xfrm>
            <a:off x="4423619" y="2220686"/>
            <a:ext cx="3048668" cy="2248453"/>
          </a:xfrm>
          <a:prstGeom prst="rect">
            <a:avLst/>
          </a:prstGeom>
        </p:spPr>
      </p:pic>
    </p:spTree>
    <p:extLst>
      <p:ext uri="{BB962C8B-B14F-4D97-AF65-F5344CB8AC3E}">
        <p14:creationId xmlns:p14="http://schemas.microsoft.com/office/powerpoint/2010/main" val="2426620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nvPr>
        </p:nvGraphicFramePr>
        <p:xfrm>
          <a:off x="0" y="0"/>
          <a:ext cx="12192000" cy="6924040"/>
        </p:xfrm>
        <a:graphic>
          <a:graphicData uri="http://schemas.openxmlformats.org/drawingml/2006/table">
            <a:tbl>
              <a:tblPr firstRow="1" bandRow="1">
                <a:tableStyleId>{5C22544A-7EE6-4342-B048-85BDC9FD1C3A}</a:tableStyleId>
              </a:tblPr>
              <a:tblGrid>
                <a:gridCol w="2625634">
                  <a:extLst>
                    <a:ext uri="{9D8B030D-6E8A-4147-A177-3AD203B41FA5}">
                      <a16:colId xmlns:a16="http://schemas.microsoft.com/office/drawing/2014/main" val="2154669621"/>
                    </a:ext>
                  </a:extLst>
                </a:gridCol>
                <a:gridCol w="3004457">
                  <a:extLst>
                    <a:ext uri="{9D8B030D-6E8A-4147-A177-3AD203B41FA5}">
                      <a16:colId xmlns:a16="http://schemas.microsoft.com/office/drawing/2014/main" val="316212581"/>
                    </a:ext>
                  </a:extLst>
                </a:gridCol>
                <a:gridCol w="3082835">
                  <a:extLst>
                    <a:ext uri="{9D8B030D-6E8A-4147-A177-3AD203B41FA5}">
                      <a16:colId xmlns:a16="http://schemas.microsoft.com/office/drawing/2014/main" val="1324340778"/>
                    </a:ext>
                  </a:extLst>
                </a:gridCol>
                <a:gridCol w="3479074">
                  <a:extLst>
                    <a:ext uri="{9D8B030D-6E8A-4147-A177-3AD203B41FA5}">
                      <a16:colId xmlns:a16="http://schemas.microsoft.com/office/drawing/2014/main" val="487926479"/>
                    </a:ext>
                  </a:extLst>
                </a:gridCol>
              </a:tblGrid>
              <a:tr h="294883">
                <a:tc gridSpan="4">
                  <a:txBody>
                    <a:bodyPr/>
                    <a:lstStyle/>
                    <a:p>
                      <a:pPr algn="ctr"/>
                      <a:r>
                        <a:rPr lang="fr-FR" sz="1400" dirty="0" smtClean="0"/>
                        <a:t>LANGAGE ORAL</a:t>
                      </a:r>
                      <a:endParaRPr lang="fr-FR"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66177383"/>
                  </a:ext>
                </a:extLst>
              </a:tr>
              <a:tr h="294883">
                <a:tc gridSpan="4">
                  <a:txBody>
                    <a:bodyPr/>
                    <a:lstStyle/>
                    <a:p>
                      <a:pPr algn="ctr"/>
                      <a:r>
                        <a:rPr lang="fr-FR" sz="1400" b="1" dirty="0" smtClean="0">
                          <a:solidFill>
                            <a:srgbClr val="00B050"/>
                          </a:solidFill>
                        </a:rPr>
                        <a:t>Écouter pour comprendre des messages oraux ou des textes lus par un adulte (</a:t>
                      </a:r>
                      <a:r>
                        <a:rPr lang="fr-FR" sz="1400" b="1" i="1" dirty="0" smtClean="0">
                          <a:solidFill>
                            <a:srgbClr val="00B050"/>
                          </a:solidFill>
                        </a:rPr>
                        <a:t>En lien avec la lecture)</a:t>
                      </a:r>
                      <a:endParaRPr lang="fr-FR" sz="14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328809714"/>
                  </a:ext>
                </a:extLst>
              </a:tr>
              <a:tr h="265395">
                <a:tc>
                  <a:txBody>
                    <a:bodyPr/>
                    <a:lstStyle/>
                    <a:p>
                      <a:pPr algn="ctr"/>
                      <a:r>
                        <a:rPr lang="fr-FR" sz="1200" dirty="0" smtClean="0"/>
                        <a:t>CYCLE</a:t>
                      </a:r>
                      <a:r>
                        <a:rPr lang="fr-FR" sz="1200" baseline="0" dirty="0" smtClean="0"/>
                        <a:t> 1</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CP</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CE1</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FR" sz="1200" dirty="0" smtClean="0"/>
                        <a:t>CE2</a:t>
                      </a:r>
                      <a:endParaRPr lang="fr-FR"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1960303"/>
                  </a:ext>
                </a:extLst>
              </a:tr>
              <a:tr h="265395">
                <a:tc gridSpan="4">
                  <a:txBody>
                    <a:bodyPr/>
                    <a:lstStyle/>
                    <a:p>
                      <a:pPr algn="ctr"/>
                      <a:r>
                        <a:rPr lang="fr-FR" sz="1200" dirty="0" smtClean="0"/>
                        <a:t>Pour permettre aux élèves de s’engager dans l’écoute et de maintenir leur concentration, l’annonce préalable de l’objet de l’écoute est essentielle.</a:t>
                      </a:r>
                      <a:endParaRPr lang="fr-FR"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553408922"/>
                  </a:ext>
                </a:extLst>
              </a:tr>
              <a:tr h="5737445">
                <a:tc>
                  <a:txBody>
                    <a:bodyPr/>
                    <a:lstStyle/>
                    <a:p>
                      <a:r>
                        <a:rPr lang="fr-FR" sz="1600" baseline="0" dirty="0" smtClean="0">
                          <a:solidFill>
                            <a:schemeClr val="tx1"/>
                          </a:solidFill>
                        </a:rPr>
                        <a:t>- </a:t>
                      </a:r>
                      <a:r>
                        <a:rPr lang="fr-FR" sz="1600" baseline="0" dirty="0" smtClean="0">
                          <a:solidFill>
                            <a:srgbClr val="FF33CC"/>
                          </a:solidFill>
                        </a:rPr>
                        <a:t>Les élèves évoquent avec l’enseignant l’action, les geste, les opérations mentales… à réaliser pour réussir.</a:t>
                      </a:r>
                    </a:p>
                    <a:p>
                      <a:pPr marL="0" indent="0">
                        <a:buFontTx/>
                        <a:buNone/>
                      </a:pPr>
                      <a:r>
                        <a:rPr lang="fr-FR" sz="1600" dirty="0" smtClean="0">
                          <a:solidFill>
                            <a:schemeClr val="tx1"/>
                          </a:solidFill>
                        </a:rPr>
                        <a:t>- Ensemble, ils font la liste des supports et des outils à réaliser.</a:t>
                      </a:r>
                    </a:p>
                    <a:p>
                      <a:pPr marL="0" indent="0">
                        <a:buFontTx/>
                        <a:buNone/>
                      </a:pPr>
                      <a:r>
                        <a:rPr lang="fr-FR" sz="1600" dirty="0" smtClean="0">
                          <a:solidFill>
                            <a:schemeClr val="tx1"/>
                          </a:solidFill>
                        </a:rPr>
                        <a:t>- </a:t>
                      </a:r>
                      <a:r>
                        <a:rPr lang="fr-FR" sz="1600" dirty="0" smtClean="0">
                          <a:solidFill>
                            <a:srgbClr val="FF33CC"/>
                          </a:solidFill>
                        </a:rPr>
                        <a:t>Le</a:t>
                      </a:r>
                      <a:r>
                        <a:rPr lang="fr-FR" sz="1600" baseline="0" dirty="0" smtClean="0">
                          <a:solidFill>
                            <a:srgbClr val="FF33CC"/>
                          </a:solidFill>
                        </a:rPr>
                        <a:t> vocabulaire est choisi, précis et adapté (tâche, outils et supports).</a:t>
                      </a:r>
                    </a:p>
                    <a:p>
                      <a:pPr marL="0" indent="0">
                        <a:buFontTx/>
                        <a:buNone/>
                      </a:pPr>
                      <a:r>
                        <a:rPr lang="fr-FR" sz="1600" baseline="0" dirty="0" smtClean="0">
                          <a:solidFill>
                            <a:schemeClr val="tx1"/>
                          </a:solidFill>
                        </a:rPr>
                        <a:t>- </a:t>
                      </a:r>
                      <a:r>
                        <a:rPr lang="fr-FR" sz="1600" baseline="0" dirty="0" smtClean="0">
                          <a:solidFill>
                            <a:srgbClr val="FF33CC"/>
                          </a:solidFill>
                        </a:rPr>
                        <a:t>Les élèves rappellent le résultat de l’activité attendue avec l’aide de l’enseignant. Celui-ci appelle à reformuler en réutilisant le lexique choisi.</a:t>
                      </a:r>
                    </a:p>
                    <a:p>
                      <a:pPr marL="0" indent="0">
                        <a:buFontTx/>
                        <a:buNone/>
                      </a:pPr>
                      <a:r>
                        <a:rPr lang="fr-FR" sz="1600" dirty="0" smtClean="0">
                          <a:solidFill>
                            <a:srgbClr val="FF33CC"/>
                          </a:solidFill>
                        </a:rPr>
                        <a:t>- Les élèves,</a:t>
                      </a:r>
                      <a:r>
                        <a:rPr lang="fr-FR" sz="1600" baseline="0" dirty="0" smtClean="0">
                          <a:solidFill>
                            <a:srgbClr val="FF33CC"/>
                          </a:solidFill>
                        </a:rPr>
                        <a:t> en interaction avec l’enseignant concluent, justifient ou critiquent leurs productions</a:t>
                      </a:r>
                      <a:r>
                        <a:rPr lang="fr-FR" sz="1600" baseline="0" dirty="0" smtClean="0">
                          <a:solidFill>
                            <a:schemeClr val="tx1"/>
                          </a:solidFill>
                        </a:rPr>
                        <a:t> en fonction du but donné o leurs réalisation.</a:t>
                      </a:r>
                      <a:endParaRPr lang="fr-FR"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dirty="0" smtClean="0"/>
                        <a:t>Les élèves apprennent à mobiliser leur attention </a:t>
                      </a:r>
                      <a:r>
                        <a:rPr lang="fr-FR" sz="1300" dirty="0" smtClean="0">
                          <a:solidFill>
                            <a:srgbClr val="FF33CC"/>
                          </a:solidFill>
                        </a:rPr>
                        <a:t>en fonction du but annoncé au préalable.</a:t>
                      </a:r>
                    </a:p>
                    <a:p>
                      <a:pPr>
                        <a:spcAft>
                          <a:spcPts val="200"/>
                        </a:spcAft>
                      </a:pPr>
                      <a:r>
                        <a:rPr lang="fr-FR" sz="1300" dirty="0" smtClean="0">
                          <a:solidFill>
                            <a:srgbClr val="FF33CC"/>
                          </a:solidFill>
                        </a:rPr>
                        <a:t>Dans des conditions d’écoute favorables, les élèves prennent progressivement conscience des distracteurs possibles (présence d’images, bruit, objets à toucher…), pour les intégrer et développer ainsi leur attention.</a:t>
                      </a:r>
                    </a:p>
                    <a:p>
                      <a:pPr>
                        <a:spcAft>
                          <a:spcPts val="200"/>
                        </a:spcAft>
                      </a:pPr>
                      <a:r>
                        <a:rPr lang="fr-FR" sz="1300" dirty="0" smtClean="0">
                          <a:solidFill>
                            <a:srgbClr val="FF33CC"/>
                          </a:solidFill>
                        </a:rPr>
                        <a:t>La taille du groupe, la durée de l’écoute, la proximité du thème évoqué avec le vécu des élèves sont des facteurs de progressivité.</a:t>
                      </a:r>
                    </a:p>
                    <a:p>
                      <a:pPr>
                        <a:spcAft>
                          <a:spcPts val="200"/>
                        </a:spcAft>
                      </a:pPr>
                      <a:r>
                        <a:rPr lang="fr-FR" sz="1300" dirty="0" smtClean="0">
                          <a:solidFill>
                            <a:srgbClr val="FF33CC"/>
                          </a:solidFill>
                        </a:rPr>
                        <a:t>La diversité des objets du propos permet l’ajustement de la progression : consignes simples, devinettes, explications, informations, présentations, récits…</a:t>
                      </a:r>
                    </a:p>
                    <a:p>
                      <a:pPr>
                        <a:spcAft>
                          <a:spcPts val="200"/>
                        </a:spcAft>
                      </a:pPr>
                      <a:r>
                        <a:rPr lang="fr-FR" sz="1300" dirty="0" smtClean="0">
                          <a:solidFill>
                            <a:srgbClr val="FF33CC"/>
                          </a:solidFill>
                        </a:rPr>
                        <a:t>Les élèves commencent à comprendre les conditions d’efficacité d’une écoute.</a:t>
                      </a:r>
                    </a:p>
                    <a:p>
                      <a:pPr>
                        <a:spcAft>
                          <a:spcPts val="200"/>
                        </a:spcAft>
                      </a:pPr>
                      <a:r>
                        <a:rPr lang="fr-FR" sz="1300" dirty="0" smtClean="0">
                          <a:solidFill>
                            <a:srgbClr val="FF33CC"/>
                          </a:solidFill>
                        </a:rPr>
                        <a:t>Les élèves apprennent également les mécanismes de la mémorisation.</a:t>
                      </a:r>
                    </a:p>
                    <a:p>
                      <a:r>
                        <a:rPr lang="fr-FR" sz="1300" dirty="0" smtClean="0">
                          <a:solidFill>
                            <a:srgbClr val="FF33CC"/>
                          </a:solidFill>
                        </a:rPr>
                        <a:t>Dans les activités qui prolongent les situations d’écoute, les élèves Reformulent, explicitent,</a:t>
                      </a:r>
                    </a:p>
                    <a:p>
                      <a:r>
                        <a:rPr lang="fr-FR" sz="1300" dirty="0" smtClean="0">
                          <a:solidFill>
                            <a:srgbClr val="FF33CC"/>
                          </a:solidFill>
                        </a:rPr>
                        <a:t>récapitulent, répètent, réalisent, dessinent (etc.) pour affiner et construire leur compréhension, avec</a:t>
                      </a:r>
                    </a:p>
                    <a:p>
                      <a:r>
                        <a:rPr lang="fr-FR" sz="1300" dirty="0" smtClean="0">
                          <a:solidFill>
                            <a:srgbClr val="FF33CC"/>
                          </a:solidFill>
                        </a:rPr>
                        <a:t>le guidage du professeur.</a:t>
                      </a:r>
                      <a:endParaRPr lang="fr-FR" sz="1300" dirty="0">
                        <a:solidFill>
                          <a:srgbClr val="FF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200"/>
                        </a:spcAft>
                      </a:pPr>
                      <a:r>
                        <a:rPr lang="fr-FR" sz="1300" dirty="0" smtClean="0">
                          <a:solidFill>
                            <a:srgbClr val="FF33CC"/>
                          </a:solidFill>
                        </a:rPr>
                        <a:t>Les élèves portent leur écoute sur des objets du propos de plus en plus variés</a:t>
                      </a:r>
                      <a:r>
                        <a:rPr lang="fr-FR" sz="1300" dirty="0" smtClean="0"/>
                        <a:t>, d’une durée et d’une complexité de plus en plus importantes (consignes, énoncés, devinettes, charades, exposés, textes rédigés par les élèves, textes documentaires…).</a:t>
                      </a:r>
                    </a:p>
                    <a:p>
                      <a:pPr>
                        <a:spcAft>
                          <a:spcPts val="200"/>
                        </a:spcAft>
                      </a:pPr>
                      <a:r>
                        <a:rPr lang="fr-FR" sz="1300" dirty="0" smtClean="0"/>
                        <a:t>Les conditions d’écoute peuvent également varier : seul</a:t>
                      </a:r>
                      <a:r>
                        <a:rPr lang="fr-FR" sz="1300" baseline="0" dirty="0" smtClean="0"/>
                        <a:t> </a:t>
                      </a:r>
                      <a:r>
                        <a:rPr lang="fr-FR" sz="1300" dirty="0" smtClean="0"/>
                        <a:t>au casque, en groupe restreint, en groupe classe, avec ou sans présence du professeur.</a:t>
                      </a:r>
                    </a:p>
                    <a:p>
                      <a:pPr>
                        <a:spcAft>
                          <a:spcPts val="200"/>
                        </a:spcAft>
                      </a:pPr>
                      <a:r>
                        <a:rPr lang="fr-FR" sz="1300" dirty="0" smtClean="0"/>
                        <a:t>Les élèves poursuivent la compréhension des mécanismes qui rendent leur écoute active </a:t>
                      </a:r>
                      <a:r>
                        <a:rPr lang="fr-FR" sz="1300" dirty="0" smtClean="0">
                          <a:solidFill>
                            <a:srgbClr val="FF33CC"/>
                          </a:solidFill>
                        </a:rPr>
                        <a:t>(repérage et sélection des informations, construction de liens avec ce qui est déjà connu, mobilisation du vocabulaire employé et mémorisation)</a:t>
                      </a:r>
                      <a:r>
                        <a:rPr lang="fr-FR" sz="1300" dirty="0" smtClean="0"/>
                        <a:t>. Ils repèrent et expliquent les éventuelles pertes de compréhension (mots inconnus, syntaxe problématique, univers éloigné ou écoute perturbée).</a:t>
                      </a:r>
                    </a:p>
                    <a:p>
                      <a:r>
                        <a:rPr lang="fr-FR" sz="1300" dirty="0" smtClean="0"/>
                        <a:t>Les activités qui prolongent les situations d’écoute se poursuivent en se diversifiant et se complexifiant </a:t>
                      </a:r>
                      <a:r>
                        <a:rPr lang="fr-FR" sz="1300" dirty="0" smtClean="0">
                          <a:solidFill>
                            <a:srgbClr val="FF33CC"/>
                          </a:solidFill>
                        </a:rPr>
                        <a:t>(reformulation, tri, catégorisation, explicitation,</a:t>
                      </a:r>
                    </a:p>
                    <a:p>
                      <a:r>
                        <a:rPr lang="fr-FR" sz="1300" dirty="0" smtClean="0">
                          <a:solidFill>
                            <a:srgbClr val="FF33CC"/>
                          </a:solidFill>
                        </a:rPr>
                        <a:t>récapitulation, dessin, résumés…).</a:t>
                      </a:r>
                    </a:p>
                    <a:p>
                      <a:endParaRPr lang="fr-FR" sz="1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400" dirty="0" smtClean="0"/>
                        <a:t>Les élèves sont progressivement plus</a:t>
                      </a:r>
                    </a:p>
                    <a:p>
                      <a:pPr>
                        <a:spcAft>
                          <a:spcPts val="200"/>
                        </a:spcAft>
                      </a:pPr>
                      <a:r>
                        <a:rPr lang="fr-FR" sz="1400" dirty="0" smtClean="0"/>
                        <a:t>autonomes lors d’une écoute. </a:t>
                      </a:r>
                    </a:p>
                    <a:p>
                      <a:pPr>
                        <a:spcAft>
                          <a:spcPts val="200"/>
                        </a:spcAft>
                      </a:pPr>
                      <a:r>
                        <a:rPr lang="fr-FR" sz="1400" dirty="0" smtClean="0"/>
                        <a:t>Ils effectuent des actions construites grâce aux connaissances apportées par cette écoute active et efficace.</a:t>
                      </a:r>
                    </a:p>
                    <a:p>
                      <a:r>
                        <a:rPr lang="fr-FR" sz="1400" dirty="0" smtClean="0"/>
                        <a:t>Ils consolident leur capacité d’écoute dans des activités diverses qui </a:t>
                      </a:r>
                      <a:r>
                        <a:rPr lang="fr-FR" sz="1400" dirty="0" smtClean="0">
                          <a:solidFill>
                            <a:srgbClr val="FF33CC"/>
                          </a:solidFill>
                        </a:rPr>
                        <a:t>font varier les paramètres </a:t>
                      </a:r>
                      <a:r>
                        <a:rPr lang="fr-FR" sz="1400" dirty="0" smtClean="0"/>
                        <a:t>(durée, complexité, diversité des objets du propos) et </a:t>
                      </a:r>
                      <a:r>
                        <a:rPr lang="fr-FR" sz="1400" dirty="0" smtClean="0">
                          <a:solidFill>
                            <a:srgbClr val="FF33CC"/>
                          </a:solidFill>
                        </a:rPr>
                        <a:t>les conditions matérielles</a:t>
                      </a:r>
                      <a:r>
                        <a:rPr lang="fr-FR" sz="1400" dirty="0" smtClean="0"/>
                        <a:t> (taille du groupe, environnement…).</a:t>
                      </a:r>
                    </a:p>
                    <a:p>
                      <a:r>
                        <a:rPr lang="fr-FR" sz="1400" dirty="0" smtClean="0"/>
                        <a:t>Ils ont conscience des facteurs d’une écoute efficace : </a:t>
                      </a:r>
                      <a:r>
                        <a:rPr lang="fr-FR" sz="1400" dirty="0" smtClean="0">
                          <a:solidFill>
                            <a:srgbClr val="FF33CC"/>
                          </a:solidFill>
                        </a:rPr>
                        <a:t>repères pris pour comprendre, mémorisation des mots découverts lors de l’audition, visualisation de la cohérence du</a:t>
                      </a:r>
                    </a:p>
                    <a:p>
                      <a:pPr>
                        <a:spcAft>
                          <a:spcPts val="200"/>
                        </a:spcAft>
                      </a:pPr>
                      <a:r>
                        <a:rPr lang="fr-FR" sz="1400" dirty="0" smtClean="0">
                          <a:solidFill>
                            <a:srgbClr val="FF33CC"/>
                          </a:solidFill>
                        </a:rPr>
                        <a:t>discours, mobilisation des connaissances personnelles sur le sujet évoqué…</a:t>
                      </a:r>
                    </a:p>
                    <a:p>
                      <a:r>
                        <a:rPr lang="fr-FR" sz="1400" dirty="0" smtClean="0"/>
                        <a:t>Les élèves </a:t>
                      </a:r>
                      <a:r>
                        <a:rPr lang="fr-FR" sz="1400" dirty="0" smtClean="0">
                          <a:solidFill>
                            <a:srgbClr val="FF33CC"/>
                          </a:solidFill>
                        </a:rPr>
                        <a:t>s’entraînent régulièrement </a:t>
                      </a:r>
                      <a:r>
                        <a:rPr lang="fr-FR" sz="1400" dirty="0" smtClean="0"/>
                        <a:t>à écouter pour automatiser et acquérir ces procédures. La programmation fréquente d’activités d’écoute, suivies de tâches diversifiées et de temps qui incluent l’explication, la mémorisation et le réemploi du vocabulaire entendu, est indispensable et se pense </a:t>
                      </a:r>
                      <a:r>
                        <a:rPr lang="fr-FR" sz="1400" dirty="0" smtClean="0">
                          <a:solidFill>
                            <a:srgbClr val="FF33CC"/>
                          </a:solidFill>
                        </a:rPr>
                        <a:t>en liaison avec tous les champs d’apprentissages.</a:t>
                      </a:r>
                      <a:endParaRPr lang="fr-FR" sz="1400" dirty="0">
                        <a:solidFill>
                          <a:srgbClr val="FF33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6253847"/>
                  </a:ext>
                </a:extLst>
              </a:tr>
            </a:tbl>
          </a:graphicData>
        </a:graphic>
      </p:graphicFrame>
    </p:spTree>
    <p:extLst>
      <p:ext uri="{BB962C8B-B14F-4D97-AF65-F5344CB8AC3E}">
        <p14:creationId xmlns:p14="http://schemas.microsoft.com/office/powerpoint/2010/main" val="49392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18180" y="3900963"/>
            <a:ext cx="2052831" cy="2829749"/>
          </a:xfrm>
          <a:prstGeom prst="rect">
            <a:avLst/>
          </a:prstGeom>
          <a:ln>
            <a:solidFill>
              <a:srgbClr val="0070C0"/>
            </a:solidFill>
          </a:ln>
        </p:spPr>
      </p:pic>
      <p:sp>
        <p:nvSpPr>
          <p:cNvPr id="3" name="Rectangle 2"/>
          <p:cNvSpPr/>
          <p:nvPr/>
        </p:nvSpPr>
        <p:spPr>
          <a:xfrm>
            <a:off x="669323" y="-1"/>
            <a:ext cx="2180520"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ysClr val="windowText" lastClr="000000"/>
                </a:solidFill>
                <a:effectLst/>
                <a:uLnTx/>
                <a:uFillTx/>
                <a:latin typeface="Century Gothic" panose="020B0502020202020204"/>
                <a:ea typeface="+mn-ea"/>
                <a:cs typeface="+mn-cs"/>
                <a:hlinkClick r:id="rId3"/>
              </a:rPr>
              <a:t>Fiches ressources  évaluations CP</a:t>
            </a:r>
            <a:endParaRPr kumimoji="0" lang="fr-FR" sz="1800" b="1"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4" name="Rectangle 3"/>
          <p:cNvSpPr/>
          <p:nvPr/>
        </p:nvSpPr>
        <p:spPr>
          <a:xfrm>
            <a:off x="2813830" y="14681"/>
            <a:ext cx="2190278"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ysClr val="windowText" lastClr="000000"/>
                </a:solidFill>
                <a:effectLst/>
                <a:uLnTx/>
                <a:uFillTx/>
                <a:latin typeface="Century Gothic" panose="020B0502020202020204"/>
                <a:ea typeface="+mn-ea"/>
                <a:cs typeface="+mn-cs"/>
                <a:hlinkClick r:id="rId4"/>
              </a:rPr>
              <a:t>Fiches ressources évaluations CE1</a:t>
            </a:r>
            <a:endParaRPr kumimoji="0" lang="fr-FR" sz="1800" b="1"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5" name="Imag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884065">
            <a:off x="-85574" y="650203"/>
            <a:ext cx="3279932" cy="3523793"/>
          </a:xfrm>
          <a:prstGeom prst="rect">
            <a:avLst/>
          </a:prstGeom>
        </p:spPr>
      </p:pic>
      <p:pic>
        <p:nvPicPr>
          <p:cNvPr id="7" name="Imag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54583" y="2124233"/>
            <a:ext cx="2708366" cy="2752364"/>
          </a:xfrm>
          <a:prstGeom prst="rect">
            <a:avLst/>
          </a:prstGeom>
        </p:spPr>
      </p:pic>
      <p:pic>
        <p:nvPicPr>
          <p:cNvPr id="8" name="Image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356610">
            <a:off x="6979425" y="618333"/>
            <a:ext cx="2055694" cy="2617539"/>
          </a:xfrm>
          <a:prstGeom prst="rect">
            <a:avLst/>
          </a:prstGeom>
        </p:spPr>
      </p:pic>
      <p:sp>
        <p:nvSpPr>
          <p:cNvPr id="10" name="Rectangle 9"/>
          <p:cNvSpPr/>
          <p:nvPr/>
        </p:nvSpPr>
        <p:spPr>
          <a:xfrm>
            <a:off x="9611340" y="1117398"/>
            <a:ext cx="2452954" cy="6463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543087"/>
                </a:solidFill>
                <a:effectLst/>
                <a:uLnTx/>
                <a:uFillTx/>
                <a:latin typeface="Arial" panose="020B0604020202020204" pitchFamily="34" charset="0"/>
                <a:ea typeface="+mn-ea"/>
                <a:cs typeface="+mn-cs"/>
                <a:hlinkClick r:id="rId8"/>
              </a:rPr>
              <a:t>Ressources d'accompagnement</a:t>
            </a:r>
            <a:endParaRPr kumimoji="0" lang="fr-FR" sz="18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pic>
        <p:nvPicPr>
          <p:cNvPr id="12" name="Imag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682395">
            <a:off x="3951213" y="725899"/>
            <a:ext cx="1944778" cy="2796669"/>
          </a:xfrm>
          <a:prstGeom prst="rect">
            <a:avLst/>
          </a:prstGeom>
        </p:spPr>
      </p:pic>
      <p:pic>
        <p:nvPicPr>
          <p:cNvPr id="13" name="Image 1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65114" y="5559890"/>
            <a:ext cx="2766468" cy="627446"/>
          </a:xfrm>
          <a:prstGeom prst="rect">
            <a:avLst/>
          </a:prstGeom>
        </p:spPr>
      </p:pic>
      <p:pic>
        <p:nvPicPr>
          <p:cNvPr id="15" name="Image 1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31302" y="3900963"/>
            <a:ext cx="2051271" cy="2916195"/>
          </a:xfrm>
          <a:prstGeom prst="rect">
            <a:avLst/>
          </a:prstGeom>
        </p:spPr>
      </p:pic>
    </p:spTree>
    <p:extLst>
      <p:ext uri="{BB962C8B-B14F-4D97-AF65-F5344CB8AC3E}">
        <p14:creationId xmlns:p14="http://schemas.microsoft.com/office/powerpoint/2010/main" val="139250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397727" y="711277"/>
            <a:ext cx="8510032" cy="6146723"/>
          </a:xfrm>
          <a:prstGeom prst="rect">
            <a:avLst/>
          </a:prstGeom>
        </p:spPr>
      </p:pic>
      <p:sp>
        <p:nvSpPr>
          <p:cNvPr id="3" name="ZoneTexte 2"/>
          <p:cNvSpPr txBox="1"/>
          <p:nvPr/>
        </p:nvSpPr>
        <p:spPr>
          <a:xfrm>
            <a:off x="444137" y="104503"/>
            <a:ext cx="11443063" cy="461665"/>
          </a:xfrm>
          <a:prstGeom prst="rect">
            <a:avLst/>
          </a:prstGeom>
          <a:noFill/>
        </p:spPr>
        <p:txBody>
          <a:bodyPr wrap="square" rtlCol="0">
            <a:spAutoFit/>
          </a:bodyPr>
          <a:lstStyle/>
          <a:p>
            <a:pPr algn="ctr"/>
            <a:r>
              <a:rPr lang="fr-FR" sz="2400" dirty="0" smtClean="0"/>
              <a:t>Lettre numérique du Groupe départemental Maitrise de la langue 92 – Janvier 2020</a:t>
            </a:r>
            <a:endParaRPr lang="fr-FR" sz="2400" dirty="0"/>
          </a:p>
        </p:txBody>
      </p:sp>
    </p:spTree>
    <p:extLst>
      <p:ext uri="{BB962C8B-B14F-4D97-AF65-F5344CB8AC3E}">
        <p14:creationId xmlns:p14="http://schemas.microsoft.com/office/powerpoint/2010/main" val="422131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3851" y="1776549"/>
            <a:ext cx="9509760" cy="29652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Rectangle 4"/>
          <p:cNvSpPr/>
          <p:nvPr/>
        </p:nvSpPr>
        <p:spPr>
          <a:xfrm>
            <a:off x="1743891" y="2197353"/>
            <a:ext cx="8869680" cy="2123658"/>
          </a:xfrm>
          <a:prstGeom prst="rect">
            <a:avLst/>
          </a:prstGeom>
          <a:noFill/>
        </p:spPr>
        <p:txBody>
          <a:bodyPr wrap="square" lIns="91440" tIns="45720" rIns="91440" bIns="45720">
            <a:spAutoFit/>
          </a:bodyPr>
          <a:lstStyle/>
          <a:p>
            <a:pPr algn="ctr"/>
            <a:r>
              <a:rPr lang="fr-FR"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Une nouvelle ressource en CE1</a:t>
            </a:r>
            <a:endParaRPr lang="fr-F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639362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68761"/>
            <a:ext cx="9036496" cy="3999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92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196752"/>
            <a:ext cx="9014680" cy="506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703512" y="4797152"/>
            <a:ext cx="2304256"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90312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384" y="404664"/>
            <a:ext cx="9966754"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llipse 2"/>
          <p:cNvSpPr/>
          <p:nvPr/>
        </p:nvSpPr>
        <p:spPr>
          <a:xfrm>
            <a:off x="6312024" y="620688"/>
            <a:ext cx="3888432" cy="115212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989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0595" y="332656"/>
            <a:ext cx="9039930" cy="500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340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8640" y="979714"/>
            <a:ext cx="10805160" cy="5197249"/>
          </a:xfrm>
        </p:spPr>
        <p:txBody>
          <a:bodyPr>
            <a:normAutofit/>
          </a:bodyPr>
          <a:lstStyle/>
          <a:p>
            <a:pPr marL="0" lvl="0" indent="0" algn="ctr">
              <a:buNone/>
            </a:pPr>
            <a:r>
              <a:rPr lang="fr-FR" sz="4400" u="sng" dirty="0" smtClean="0"/>
              <a:t>Déroulé de la formation :</a:t>
            </a:r>
          </a:p>
          <a:p>
            <a:pPr marL="0" lvl="0" indent="0" algn="ctr">
              <a:buNone/>
            </a:pPr>
            <a:endParaRPr lang="fr-FR" sz="4400" u="sng" dirty="0" smtClean="0"/>
          </a:p>
          <a:p>
            <a:pPr lvl="0"/>
            <a:r>
              <a:rPr lang="fr-FR" sz="3200" dirty="0" smtClean="0"/>
              <a:t>Présentation </a:t>
            </a:r>
            <a:r>
              <a:rPr lang="fr-FR" sz="3200" dirty="0"/>
              <a:t>des </a:t>
            </a:r>
            <a:r>
              <a:rPr lang="fr-FR" sz="3200" b="1" dirty="0" smtClean="0"/>
              <a:t>évaluations nationales </a:t>
            </a:r>
            <a:r>
              <a:rPr lang="fr-FR" sz="3200" dirty="0" smtClean="0"/>
              <a:t>CP/CE1</a:t>
            </a:r>
            <a:endParaRPr lang="fr-FR" sz="3200" dirty="0"/>
          </a:p>
          <a:p>
            <a:pPr lvl="0"/>
            <a:r>
              <a:rPr lang="fr-FR" sz="3200" dirty="0"/>
              <a:t>Présentation du </a:t>
            </a:r>
            <a:r>
              <a:rPr lang="fr-FR" sz="3200" b="1" dirty="0"/>
              <a:t>nouveau </a:t>
            </a:r>
            <a:r>
              <a:rPr lang="fr-FR" sz="3200" b="1" dirty="0" smtClean="0"/>
              <a:t>guide </a:t>
            </a:r>
            <a:r>
              <a:rPr lang="fr-FR" sz="3200" b="1" i="1" dirty="0" smtClean="0"/>
              <a:t>Pour enseigner la lecture et l’écriture au CE1 </a:t>
            </a:r>
            <a:r>
              <a:rPr lang="fr-FR" sz="3200" dirty="0" smtClean="0"/>
              <a:t>:</a:t>
            </a:r>
            <a:endParaRPr lang="fr-FR" sz="3200" dirty="0"/>
          </a:p>
          <a:p>
            <a:pPr marL="0" indent="0">
              <a:buNone/>
            </a:pPr>
            <a:r>
              <a:rPr lang="fr-FR" sz="3200" dirty="0" smtClean="0">
                <a:sym typeface="Wingdings" panose="05000000000000000000" pitchFamily="2" charset="2"/>
              </a:rPr>
              <a:t></a:t>
            </a:r>
            <a:r>
              <a:rPr lang="fr-FR" sz="3200" dirty="0">
                <a:sym typeface="Wingdings" panose="05000000000000000000" pitchFamily="2" charset="2"/>
              </a:rPr>
              <a:t>l</a:t>
            </a:r>
            <a:r>
              <a:rPr lang="fr-FR" sz="3200" dirty="0" smtClean="0"/>
              <a:t>a </a:t>
            </a:r>
            <a:r>
              <a:rPr lang="fr-FR" sz="3200" dirty="0"/>
              <a:t>production d’écrit (en lien avec l’étude de la langue</a:t>
            </a:r>
            <a:r>
              <a:rPr lang="fr-FR" sz="3200" dirty="0" smtClean="0"/>
              <a:t>) : </a:t>
            </a:r>
            <a:r>
              <a:rPr lang="fr-FR" sz="3200" dirty="0" smtClean="0">
                <a:solidFill>
                  <a:srgbClr val="00B050"/>
                </a:solidFill>
              </a:rPr>
              <a:t>Dispositif Ecrire </a:t>
            </a:r>
            <a:r>
              <a:rPr lang="fr-FR" sz="3200" dirty="0">
                <a:solidFill>
                  <a:srgbClr val="00B050"/>
                </a:solidFill>
              </a:rPr>
              <a:t>ensemble </a:t>
            </a:r>
            <a:endParaRPr lang="fr-FR" sz="3200" dirty="0" smtClean="0">
              <a:solidFill>
                <a:srgbClr val="00B050"/>
              </a:solidFill>
            </a:endParaRPr>
          </a:p>
          <a:p>
            <a:pPr marL="0" indent="0">
              <a:buNone/>
            </a:pPr>
            <a:r>
              <a:rPr lang="fr-FR" sz="3200" dirty="0" smtClean="0">
                <a:sym typeface="Wingdings" panose="05000000000000000000" pitchFamily="2" charset="2"/>
              </a:rPr>
              <a:t></a:t>
            </a:r>
            <a:r>
              <a:rPr lang="fr-FR" sz="3200" dirty="0" smtClean="0"/>
              <a:t>le </a:t>
            </a:r>
            <a:r>
              <a:rPr lang="fr-FR" sz="3200" dirty="0"/>
              <a:t>plaisir de lire  :</a:t>
            </a:r>
            <a:endParaRPr lang="fr-FR" sz="3200" dirty="0" smtClean="0"/>
          </a:p>
          <a:p>
            <a:pPr marL="0" indent="0">
              <a:buNone/>
            </a:pPr>
            <a:r>
              <a:rPr lang="fr-FR" sz="3200" dirty="0" smtClean="0">
                <a:solidFill>
                  <a:srgbClr val="00B050"/>
                </a:solidFill>
              </a:rPr>
              <a:t>Carnet </a:t>
            </a:r>
            <a:r>
              <a:rPr lang="fr-FR" sz="3200" dirty="0">
                <a:solidFill>
                  <a:srgbClr val="00B050"/>
                </a:solidFill>
              </a:rPr>
              <a:t>de </a:t>
            </a:r>
            <a:r>
              <a:rPr lang="fr-FR" sz="3200" dirty="0" smtClean="0">
                <a:solidFill>
                  <a:srgbClr val="00B050"/>
                </a:solidFill>
              </a:rPr>
              <a:t>lecteur</a:t>
            </a:r>
            <a:endParaRPr lang="fr-FR" sz="3200" dirty="0">
              <a:solidFill>
                <a:srgbClr val="00B050"/>
              </a:solidFill>
            </a:endParaRPr>
          </a:p>
        </p:txBody>
      </p:sp>
    </p:spTree>
    <p:extLst>
      <p:ext uri="{BB962C8B-B14F-4D97-AF65-F5344CB8AC3E}">
        <p14:creationId xmlns:p14="http://schemas.microsoft.com/office/powerpoint/2010/main" val="26526605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197" y="1"/>
            <a:ext cx="89439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529" y="1724026"/>
            <a:ext cx="3533775"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04112" y="1268761"/>
            <a:ext cx="1080120" cy="4552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8922322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332656"/>
            <a:ext cx="7162800" cy="552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7093" y="1037804"/>
            <a:ext cx="3657600" cy="534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9620" y="1088033"/>
            <a:ext cx="3514725" cy="517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3679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6834" y="836712"/>
            <a:ext cx="8998333"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36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775520" y="332656"/>
            <a:ext cx="8568952" cy="400110"/>
          </a:xfrm>
          <a:prstGeom prst="rect">
            <a:avLst/>
          </a:prstGeom>
          <a:noFill/>
        </p:spPr>
        <p:txBody>
          <a:bodyPr wrap="square" rtlCol="0">
            <a:spAutoFit/>
          </a:bodyPr>
          <a:lstStyle/>
          <a:p>
            <a:pPr marL="342900" indent="-342900">
              <a:buFont typeface="Arial" pitchFamily="34" charset="0"/>
              <a:buChar char="•"/>
            </a:pPr>
            <a:r>
              <a:rPr lang="fr-FR" sz="2000" b="1" u="sng" dirty="0">
                <a:latin typeface="Arial" pitchFamily="34" charset="0"/>
                <a:cs typeface="Arial" pitchFamily="34" charset="0"/>
              </a:rPr>
              <a:t>Différents types d’écrits:</a:t>
            </a:r>
            <a:endParaRPr lang="fr-FR" sz="2000" b="1" u="sng" dirty="0">
              <a:latin typeface="Arial" pitchFamily="34" charset="0"/>
              <a:cs typeface="Arial"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052737"/>
            <a:ext cx="5328592" cy="5407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205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248" y="302916"/>
            <a:ext cx="9025240" cy="505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504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658563" y="1918877"/>
            <a:ext cx="8444865" cy="4327525"/>
          </a:xfrm>
        </p:spPr>
        <p:txBody>
          <a:bodyPr>
            <a:normAutofit fontScale="70000" lnSpcReduction="20000"/>
          </a:bodyPr>
          <a:lstStyle/>
          <a:p>
            <a:endParaRPr lang="fr-FR" dirty="0">
              <a:latin typeface="+mj-lt"/>
            </a:endParaRPr>
          </a:p>
          <a:p>
            <a:pPr>
              <a:lnSpc>
                <a:spcPct val="120000"/>
              </a:lnSpc>
              <a:spcAft>
                <a:spcPts val="300"/>
              </a:spcAft>
            </a:pPr>
            <a:r>
              <a:rPr lang="fr-FR" sz="3600" dirty="0" smtClean="0">
                <a:latin typeface="+mj-lt"/>
              </a:rPr>
              <a:t>Un dispositif pédagogique pour </a:t>
            </a:r>
            <a:r>
              <a:rPr lang="fr-FR" sz="3600" dirty="0">
                <a:solidFill>
                  <a:schemeClr val="tx2">
                    <a:lumMod val="60000"/>
                    <a:lumOff val="40000"/>
                  </a:schemeClr>
                </a:solidFill>
                <a:latin typeface="+mj-lt"/>
              </a:rPr>
              <a:t>encourager le </a:t>
            </a:r>
            <a:r>
              <a:rPr lang="fr-FR" sz="3600" b="1" dirty="0">
                <a:solidFill>
                  <a:schemeClr val="tx2">
                    <a:lumMod val="60000"/>
                    <a:lumOff val="40000"/>
                  </a:schemeClr>
                </a:solidFill>
                <a:latin typeface="+mj-lt"/>
              </a:rPr>
              <a:t>plaisir de l’écriture </a:t>
            </a:r>
            <a:r>
              <a:rPr lang="fr-FR" sz="3600" dirty="0">
                <a:solidFill>
                  <a:schemeClr val="tx2">
                    <a:lumMod val="60000"/>
                    <a:lumOff val="40000"/>
                  </a:schemeClr>
                </a:solidFill>
                <a:latin typeface="+mj-lt"/>
              </a:rPr>
              <a:t>et la </a:t>
            </a:r>
            <a:r>
              <a:rPr lang="fr-FR" sz="3600" b="1" dirty="0">
                <a:solidFill>
                  <a:schemeClr val="tx2">
                    <a:lumMod val="60000"/>
                    <a:lumOff val="40000"/>
                  </a:schemeClr>
                </a:solidFill>
                <a:latin typeface="+mj-lt"/>
              </a:rPr>
              <a:t>curiosité à l’égard de la langue française</a:t>
            </a:r>
            <a:r>
              <a:rPr lang="fr-FR" sz="3600" b="1" dirty="0">
                <a:latin typeface="+mj-lt"/>
              </a:rPr>
              <a:t> </a:t>
            </a:r>
            <a:r>
              <a:rPr lang="fr-FR" sz="3600" dirty="0">
                <a:latin typeface="+mj-lt"/>
              </a:rPr>
              <a:t>et de son fonctionnement, dans des activités d’écriture qui sollicitent le travail personnel et la </a:t>
            </a:r>
            <a:r>
              <a:rPr lang="fr-FR" sz="3600" b="1" dirty="0">
                <a:latin typeface="+mj-lt"/>
              </a:rPr>
              <a:t>collaboration entre pairs</a:t>
            </a:r>
            <a:r>
              <a:rPr lang="fr-FR" sz="3600" dirty="0" smtClean="0">
                <a:latin typeface="+mj-lt"/>
              </a:rPr>
              <a:t>.</a:t>
            </a:r>
          </a:p>
          <a:p>
            <a:pPr>
              <a:lnSpc>
                <a:spcPct val="120000"/>
              </a:lnSpc>
              <a:spcAft>
                <a:spcPts val="300"/>
              </a:spcAft>
            </a:pPr>
            <a:endParaRPr lang="fr-FR" sz="2900" dirty="0">
              <a:latin typeface="+mj-lt"/>
            </a:endParaRPr>
          </a:p>
          <a:p>
            <a:pPr>
              <a:lnSpc>
                <a:spcPct val="120000"/>
              </a:lnSpc>
              <a:spcAft>
                <a:spcPts val="300"/>
              </a:spcAft>
            </a:pPr>
            <a:r>
              <a:rPr lang="fr-FR" sz="9600" b="1" dirty="0" smtClean="0">
                <a:solidFill>
                  <a:schemeClr val="accent1">
                    <a:lumMod val="75000"/>
                  </a:schemeClr>
                </a:solidFill>
                <a:latin typeface="+mj-lt"/>
              </a:rPr>
              <a:t>Écrire Ensemble</a:t>
            </a:r>
            <a:endParaRPr lang="fr-FR" sz="9600" b="1" dirty="0">
              <a:solidFill>
                <a:schemeClr val="accent1">
                  <a:lumMod val="75000"/>
                </a:schemeClr>
              </a:solidFill>
              <a:latin typeface="+mj-lt"/>
            </a:endParaRPr>
          </a:p>
          <a:p>
            <a:pPr>
              <a:lnSpc>
                <a:spcPct val="120000"/>
              </a:lnSpc>
              <a:spcAft>
                <a:spcPts val="300"/>
              </a:spcAft>
            </a:pPr>
            <a:r>
              <a:rPr lang="fr-FR" sz="2600" dirty="0" smtClean="0">
                <a:latin typeface="+mj-lt"/>
              </a:rPr>
              <a:t> </a:t>
            </a:r>
            <a:endParaRPr lang="fr-FR" sz="2600" dirty="0">
              <a:latin typeface="+mj-lt"/>
            </a:endParaRPr>
          </a:p>
        </p:txBody>
      </p:sp>
      <p:sp>
        <p:nvSpPr>
          <p:cNvPr id="5" name="AutoShape 2" descr="logo marathon"/>
          <p:cNvSpPr>
            <a:spLocks noChangeAspect="1" noChangeArrowheads="1"/>
          </p:cNvSpPr>
          <p:nvPr/>
        </p:nvSpPr>
        <p:spPr bwMode="auto">
          <a:xfrm>
            <a:off x="63500" y="-136525"/>
            <a:ext cx="20193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8" name="Image 7"/>
          <p:cNvPicPr>
            <a:picLocks noChangeAspect="1"/>
          </p:cNvPicPr>
          <p:nvPr/>
        </p:nvPicPr>
        <p:blipFill>
          <a:blip r:embed="rId2"/>
          <a:stretch>
            <a:fillRect/>
          </a:stretch>
        </p:blipFill>
        <p:spPr>
          <a:xfrm>
            <a:off x="454025" y="1616075"/>
            <a:ext cx="1238250" cy="3362325"/>
          </a:xfrm>
          <a:prstGeom prst="rect">
            <a:avLst/>
          </a:prstGeom>
        </p:spPr>
      </p:pic>
      <p:sp>
        <p:nvSpPr>
          <p:cNvPr id="6" name="Titre 1"/>
          <p:cNvSpPr txBox="1">
            <a:spLocks/>
          </p:cNvSpPr>
          <p:nvPr/>
        </p:nvSpPr>
        <p:spPr>
          <a:xfrm>
            <a:off x="1073150" y="308473"/>
            <a:ext cx="10160000" cy="1143000"/>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3600" b="1" u="sng" dirty="0" smtClean="0"/>
              <a:t>Travail combiné des compétences en lecture et en écriture : </a:t>
            </a:r>
            <a:br>
              <a:rPr lang="fr-FR" sz="3600" b="1" u="sng" dirty="0" smtClean="0"/>
            </a:br>
            <a:endParaRPr lang="fr-FR" sz="3600" b="1" u="sng" dirty="0"/>
          </a:p>
        </p:txBody>
      </p:sp>
    </p:spTree>
    <p:extLst>
      <p:ext uri="{BB962C8B-B14F-4D97-AF65-F5344CB8AC3E}">
        <p14:creationId xmlns:p14="http://schemas.microsoft.com/office/powerpoint/2010/main" val="157602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1030514"/>
            <a:ext cx="11730445" cy="5579291"/>
          </a:xfrm>
        </p:spPr>
        <p:txBody>
          <a:bodyPr>
            <a:normAutofit/>
          </a:bodyPr>
          <a:lstStyle/>
          <a:p>
            <a:pPr marL="0" indent="0">
              <a:lnSpc>
                <a:spcPts val="2700"/>
              </a:lnSpc>
              <a:buNone/>
            </a:pPr>
            <a:r>
              <a:rPr lang="fr-FR" b="1" dirty="0" smtClean="0">
                <a:solidFill>
                  <a:schemeClr val="accent1">
                    <a:lumMod val="75000"/>
                  </a:schemeClr>
                </a:solidFill>
              </a:rPr>
              <a:t>Objectifs :</a:t>
            </a:r>
          </a:p>
          <a:p>
            <a:pPr>
              <a:lnSpc>
                <a:spcPts val="2700"/>
              </a:lnSpc>
              <a:buFontTx/>
              <a:buChar char="-"/>
            </a:pPr>
            <a:r>
              <a:rPr lang="fr-FR" dirty="0" smtClean="0"/>
              <a:t>Associer </a:t>
            </a:r>
            <a:r>
              <a:rPr lang="fr-FR" dirty="0"/>
              <a:t>production d’écrit et étude de la langue (grammaire, orthographe, lexique) ; </a:t>
            </a:r>
            <a:endParaRPr lang="fr-FR" dirty="0" smtClean="0"/>
          </a:p>
          <a:p>
            <a:pPr>
              <a:lnSpc>
                <a:spcPts val="2700"/>
              </a:lnSpc>
              <a:buFontTx/>
              <a:buChar char="-"/>
            </a:pPr>
            <a:r>
              <a:rPr lang="fr-FR" dirty="0" smtClean="0">
                <a:solidFill>
                  <a:srgbClr val="C00000"/>
                </a:solidFill>
              </a:rPr>
              <a:t>Inscrire </a:t>
            </a:r>
            <a:r>
              <a:rPr lang="fr-FR" dirty="0">
                <a:solidFill>
                  <a:srgbClr val="C00000"/>
                </a:solidFill>
              </a:rPr>
              <a:t>le dispositif dans une démarche d’apprentissage qui valorise les activités d’observation, de recherche et d’analyse en étude de la langue en lien avec la production d’écrit ; </a:t>
            </a:r>
            <a:endParaRPr lang="fr-FR" dirty="0" smtClean="0">
              <a:solidFill>
                <a:srgbClr val="C00000"/>
              </a:solidFill>
            </a:endParaRPr>
          </a:p>
          <a:p>
            <a:pPr>
              <a:lnSpc>
                <a:spcPts val="2700"/>
              </a:lnSpc>
              <a:buFontTx/>
              <a:buChar char="-"/>
            </a:pPr>
            <a:r>
              <a:rPr lang="fr-FR" dirty="0" smtClean="0">
                <a:solidFill>
                  <a:schemeClr val="accent6">
                    <a:lumMod val="75000"/>
                  </a:schemeClr>
                </a:solidFill>
              </a:rPr>
              <a:t>Encourager </a:t>
            </a:r>
            <a:r>
              <a:rPr lang="fr-FR" dirty="0">
                <a:solidFill>
                  <a:schemeClr val="accent6">
                    <a:lumMod val="75000"/>
                  </a:schemeClr>
                </a:solidFill>
              </a:rPr>
              <a:t>la production d’écrit, individuelle et collective, en appui d’un capital </a:t>
            </a:r>
            <a:r>
              <a:rPr lang="fr-FR" dirty="0" smtClean="0">
                <a:solidFill>
                  <a:schemeClr val="accent6">
                    <a:lumMod val="75000"/>
                  </a:schemeClr>
                </a:solidFill>
              </a:rPr>
              <a:t>lexical </a:t>
            </a:r>
            <a:r>
              <a:rPr lang="fr-FR" dirty="0">
                <a:solidFill>
                  <a:schemeClr val="accent6">
                    <a:lumMod val="75000"/>
                  </a:schemeClr>
                </a:solidFill>
              </a:rPr>
              <a:t>et de notions grammaticales ;  </a:t>
            </a:r>
            <a:endParaRPr lang="fr-FR" dirty="0" smtClean="0">
              <a:solidFill>
                <a:schemeClr val="accent6">
                  <a:lumMod val="75000"/>
                </a:schemeClr>
              </a:solidFill>
            </a:endParaRPr>
          </a:p>
          <a:p>
            <a:pPr>
              <a:lnSpc>
                <a:spcPts val="2700"/>
              </a:lnSpc>
              <a:buFontTx/>
              <a:buChar char="-"/>
            </a:pPr>
            <a:r>
              <a:rPr lang="fr-FR" dirty="0" smtClean="0">
                <a:solidFill>
                  <a:schemeClr val="accent1">
                    <a:lumMod val="75000"/>
                  </a:schemeClr>
                </a:solidFill>
              </a:rPr>
              <a:t>Susciter </a:t>
            </a:r>
            <a:r>
              <a:rPr lang="fr-FR" dirty="0">
                <a:solidFill>
                  <a:schemeClr val="accent1">
                    <a:lumMod val="75000"/>
                  </a:schemeClr>
                </a:solidFill>
              </a:rPr>
              <a:t>l’envie et le plaisir d’écrire avec régularité ; </a:t>
            </a:r>
            <a:endParaRPr lang="fr-FR" dirty="0" smtClean="0">
              <a:solidFill>
                <a:schemeClr val="accent1">
                  <a:lumMod val="75000"/>
                </a:schemeClr>
              </a:solidFill>
            </a:endParaRPr>
          </a:p>
          <a:p>
            <a:pPr>
              <a:lnSpc>
                <a:spcPts val="2700"/>
              </a:lnSpc>
              <a:buFontTx/>
              <a:buChar char="-"/>
            </a:pPr>
            <a:r>
              <a:rPr lang="fr-FR" dirty="0" smtClean="0">
                <a:solidFill>
                  <a:srgbClr val="CC3399"/>
                </a:solidFill>
              </a:rPr>
              <a:t>Susciter </a:t>
            </a:r>
            <a:r>
              <a:rPr lang="fr-FR" dirty="0">
                <a:solidFill>
                  <a:srgbClr val="CC3399"/>
                </a:solidFill>
              </a:rPr>
              <a:t>la coopération entre élèves et la discussion argumentée en petits groupes. </a:t>
            </a:r>
          </a:p>
        </p:txBody>
      </p:sp>
    </p:spTree>
    <p:extLst>
      <p:ext uri="{BB962C8B-B14F-4D97-AF65-F5344CB8AC3E}">
        <p14:creationId xmlns:p14="http://schemas.microsoft.com/office/powerpoint/2010/main" val="958517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746222"/>
          </a:xfrm>
        </p:spPr>
        <p:txBody>
          <a:bodyPr>
            <a:normAutofit/>
          </a:bodyPr>
          <a:lstStyle/>
          <a:p>
            <a:r>
              <a:rPr lang="fr-FR" sz="2400" b="1" dirty="0">
                <a:solidFill>
                  <a:schemeClr val="tx2">
                    <a:lumMod val="60000"/>
                    <a:lumOff val="40000"/>
                  </a:schemeClr>
                </a:solidFill>
              </a:rPr>
              <a:t>Organisation</a:t>
            </a:r>
            <a:r>
              <a:rPr lang="fr-FR" sz="2400" dirty="0"/>
              <a:t> </a:t>
            </a:r>
          </a:p>
        </p:txBody>
      </p:sp>
      <p:sp>
        <p:nvSpPr>
          <p:cNvPr id="3" name="Espace réservé du contenu 2"/>
          <p:cNvSpPr>
            <a:spLocks noGrp="1"/>
          </p:cNvSpPr>
          <p:nvPr>
            <p:ph idx="1"/>
          </p:nvPr>
        </p:nvSpPr>
        <p:spPr>
          <a:xfrm>
            <a:off x="838200" y="595425"/>
            <a:ext cx="10515600" cy="3366975"/>
          </a:xfrm>
        </p:spPr>
        <p:txBody>
          <a:bodyPr>
            <a:normAutofit/>
          </a:bodyPr>
          <a:lstStyle/>
          <a:p>
            <a:r>
              <a:rPr lang="fr-FR" sz="2000" dirty="0" smtClean="0">
                <a:solidFill>
                  <a:srgbClr val="0070C0"/>
                </a:solidFill>
              </a:rPr>
              <a:t>3 </a:t>
            </a:r>
            <a:r>
              <a:rPr lang="fr-FR" sz="2000" dirty="0">
                <a:solidFill>
                  <a:srgbClr val="0070C0"/>
                </a:solidFill>
              </a:rPr>
              <a:t>« rencontres » </a:t>
            </a:r>
            <a:r>
              <a:rPr lang="fr-FR" sz="2000" dirty="0" smtClean="0"/>
              <a:t>: en </a:t>
            </a:r>
            <a:r>
              <a:rPr lang="fr-FR" sz="2000" dirty="0"/>
              <a:t>janvier, mars et mai </a:t>
            </a:r>
            <a:r>
              <a:rPr lang="fr-FR" sz="2000" dirty="0" smtClean="0"/>
              <a:t>2020</a:t>
            </a:r>
            <a:endParaRPr lang="fr-FR" sz="2000" dirty="0" smtClean="0"/>
          </a:p>
          <a:p>
            <a:r>
              <a:rPr lang="fr-FR" sz="2000" dirty="0" smtClean="0"/>
              <a:t>Niveau CE2</a:t>
            </a:r>
          </a:p>
          <a:p>
            <a:r>
              <a:rPr lang="fr-FR" sz="2000" dirty="0" smtClean="0"/>
              <a:t>composées </a:t>
            </a:r>
            <a:r>
              <a:rPr lang="fr-FR" sz="2000" dirty="0"/>
              <a:t>chacune de </a:t>
            </a:r>
            <a:r>
              <a:rPr lang="fr-FR" sz="2000" dirty="0" smtClean="0"/>
              <a:t>3 </a:t>
            </a:r>
            <a:r>
              <a:rPr lang="fr-FR" sz="2000" dirty="0"/>
              <a:t>« épreuves </a:t>
            </a:r>
            <a:r>
              <a:rPr lang="fr-FR" sz="2000" dirty="0" smtClean="0"/>
              <a:t>»</a:t>
            </a:r>
          </a:p>
          <a:p>
            <a:pPr marL="0" indent="0">
              <a:buNone/>
            </a:pPr>
            <a:endParaRPr lang="fr-FR" sz="2000" dirty="0"/>
          </a:p>
          <a:p>
            <a:pPr marL="0" indent="0">
              <a:buNone/>
            </a:pPr>
            <a:r>
              <a:rPr lang="fr-FR" sz="2000" b="1" dirty="0"/>
              <a:t>Thèmes des rencontres</a:t>
            </a:r>
            <a:r>
              <a:rPr lang="fr-FR" sz="2000" dirty="0"/>
              <a:t> </a:t>
            </a:r>
          </a:p>
          <a:p>
            <a:pPr lvl="0"/>
            <a:r>
              <a:rPr lang="fr-FR" sz="1800" dirty="0"/>
              <a:t>Rencontre 1: la </a:t>
            </a:r>
            <a:r>
              <a:rPr lang="fr-FR" sz="1800" dirty="0" smtClean="0"/>
              <a:t>promesse</a:t>
            </a:r>
          </a:p>
          <a:p>
            <a:pPr lvl="0"/>
            <a:r>
              <a:rPr lang="fr-FR" sz="1800" dirty="0" smtClean="0"/>
              <a:t>Rencontre </a:t>
            </a:r>
            <a:r>
              <a:rPr lang="fr-FR" sz="1800" dirty="0"/>
              <a:t>2: la </a:t>
            </a:r>
            <a:r>
              <a:rPr lang="fr-FR" sz="1800" dirty="0" smtClean="0"/>
              <a:t>politesse</a:t>
            </a:r>
          </a:p>
          <a:p>
            <a:pPr lvl="0"/>
            <a:r>
              <a:rPr lang="fr-FR" sz="1800" dirty="0" smtClean="0"/>
              <a:t>Rencontre </a:t>
            </a:r>
            <a:r>
              <a:rPr lang="fr-FR" sz="1800" dirty="0"/>
              <a:t>3: la croyance</a:t>
            </a:r>
          </a:p>
        </p:txBody>
      </p:sp>
      <p:sp>
        <p:nvSpPr>
          <p:cNvPr id="5" name="Espace réservé du contenu 2"/>
          <p:cNvSpPr txBox="1">
            <a:spLocks/>
          </p:cNvSpPr>
          <p:nvPr/>
        </p:nvSpPr>
        <p:spPr>
          <a:xfrm>
            <a:off x="838200" y="4151086"/>
            <a:ext cx="10515600" cy="32979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Char char="-"/>
            </a:pPr>
            <a:r>
              <a:rPr lang="fr-FR" sz="2400" dirty="0">
                <a:solidFill>
                  <a:schemeClr val="accent1">
                    <a:lumMod val="75000"/>
                  </a:schemeClr>
                </a:solidFill>
              </a:rPr>
              <a:t>Le matériel à disposition des classes pour écrire se compose </a:t>
            </a:r>
            <a:r>
              <a:rPr lang="fr-FR" sz="2400" dirty="0" smtClean="0">
                <a:solidFill>
                  <a:schemeClr val="accent1">
                    <a:lumMod val="75000"/>
                  </a:schemeClr>
                </a:solidFill>
              </a:rPr>
              <a:t>:</a:t>
            </a:r>
            <a:endParaRPr lang="fr-FR" sz="2000" dirty="0" smtClean="0"/>
          </a:p>
          <a:p>
            <a:pPr>
              <a:buFontTx/>
              <a:buChar char="-"/>
            </a:pPr>
            <a:r>
              <a:rPr lang="fr-FR" sz="2000" dirty="0" smtClean="0"/>
              <a:t>d’un </a:t>
            </a:r>
            <a:r>
              <a:rPr lang="fr-FR" sz="2000" dirty="0" smtClean="0">
                <a:solidFill>
                  <a:srgbClr val="0070C0"/>
                </a:solidFill>
              </a:rPr>
              <a:t>corpus de mots </a:t>
            </a:r>
            <a:r>
              <a:rPr lang="fr-FR" sz="2000" dirty="0" smtClean="0"/>
              <a:t>(sélectionné dans une </a:t>
            </a:r>
            <a:r>
              <a:rPr lang="fr-FR" sz="2000" dirty="0" smtClean="0">
                <a:hlinkClick r:id="rId2"/>
              </a:rPr>
              <a:t>liste de fréquence</a:t>
            </a:r>
            <a:r>
              <a:rPr lang="fr-FR" sz="2000" dirty="0" smtClean="0"/>
              <a:t>) ;</a:t>
            </a:r>
          </a:p>
          <a:p>
            <a:pPr>
              <a:buFontTx/>
              <a:buChar char="-"/>
            </a:pPr>
            <a:r>
              <a:rPr lang="fr-FR" sz="2000" dirty="0" smtClean="0"/>
              <a:t>de </a:t>
            </a:r>
            <a:r>
              <a:rPr lang="fr-FR" sz="2000" dirty="0" smtClean="0">
                <a:solidFill>
                  <a:srgbClr val="0070C0"/>
                </a:solidFill>
              </a:rPr>
              <a:t>deux points de grammaire </a:t>
            </a:r>
            <a:r>
              <a:rPr lang="fr-FR" sz="2000" dirty="0" smtClean="0"/>
              <a:t>en appui des programmes et repères annuels de progression ;</a:t>
            </a:r>
          </a:p>
          <a:p>
            <a:pPr>
              <a:buFontTx/>
              <a:buChar char="-"/>
            </a:pPr>
            <a:r>
              <a:rPr lang="fr-FR" sz="2000" dirty="0" smtClean="0"/>
              <a:t>d’une </a:t>
            </a:r>
            <a:r>
              <a:rPr lang="fr-FR" sz="2000" dirty="0" smtClean="0">
                <a:solidFill>
                  <a:srgbClr val="0070C0"/>
                </a:solidFill>
              </a:rPr>
              <a:t>consigne d’écriture </a:t>
            </a:r>
            <a:r>
              <a:rPr lang="fr-FR" sz="2000" dirty="0" smtClean="0"/>
              <a:t>visant la rédaction d’un texte narratif de 5 à 20 lignes ;</a:t>
            </a:r>
          </a:p>
          <a:p>
            <a:pPr>
              <a:buFontTx/>
              <a:buChar char="-"/>
            </a:pPr>
            <a:r>
              <a:rPr lang="fr-FR" sz="2000" dirty="0" smtClean="0"/>
              <a:t>et d’une </a:t>
            </a:r>
            <a:r>
              <a:rPr lang="fr-FR" sz="2000" dirty="0" smtClean="0">
                <a:solidFill>
                  <a:srgbClr val="0070C0"/>
                </a:solidFill>
              </a:rPr>
              <a:t>grille de révision</a:t>
            </a:r>
            <a:r>
              <a:rPr lang="fr-FR" sz="2000" dirty="0" smtClean="0"/>
              <a:t>.</a:t>
            </a:r>
          </a:p>
          <a:p>
            <a:pPr>
              <a:buFontTx/>
              <a:buChar char="-"/>
            </a:pPr>
            <a:r>
              <a:rPr lang="fr-FR" sz="2000" dirty="0" smtClean="0"/>
              <a:t>d’un </a:t>
            </a:r>
            <a:r>
              <a:rPr lang="fr-FR" sz="2000" dirty="0" smtClean="0">
                <a:solidFill>
                  <a:schemeClr val="accent1">
                    <a:lumMod val="75000"/>
                  </a:schemeClr>
                </a:solidFill>
              </a:rPr>
              <a:t>corpus de textes sur le thème </a:t>
            </a:r>
          </a:p>
          <a:p>
            <a:pPr marL="0" indent="0">
              <a:buFont typeface="Arial" panose="020B0604020202020204" pitchFamily="34" charset="0"/>
              <a:buNone/>
            </a:pPr>
            <a:endParaRPr lang="fr-FR" dirty="0"/>
          </a:p>
        </p:txBody>
      </p:sp>
    </p:spTree>
    <p:extLst>
      <p:ext uri="{BB962C8B-B14F-4D97-AF65-F5344CB8AC3E}">
        <p14:creationId xmlns:p14="http://schemas.microsoft.com/office/powerpoint/2010/main" val="3816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98692" y="187154"/>
            <a:ext cx="10685096" cy="535576"/>
          </a:xfrm>
        </p:spPr>
        <p:txBody>
          <a:bodyPr>
            <a:noAutofit/>
          </a:bodyPr>
          <a:lstStyle/>
          <a:p>
            <a:pPr algn="ctr"/>
            <a:r>
              <a:rPr lang="fr-FR" b="1" dirty="0" smtClean="0"/>
              <a:t>Repères de progressivité</a:t>
            </a:r>
            <a:endParaRPr lang="fr-FR" dirty="0"/>
          </a:p>
        </p:txBody>
      </p:sp>
      <p:sp>
        <p:nvSpPr>
          <p:cNvPr id="3" name="Espace réservé du contenu 2"/>
          <p:cNvSpPr>
            <a:spLocks noGrp="1"/>
          </p:cNvSpPr>
          <p:nvPr>
            <p:ph idx="1"/>
          </p:nvPr>
        </p:nvSpPr>
        <p:spPr>
          <a:xfrm>
            <a:off x="968188" y="5952437"/>
            <a:ext cx="10515600" cy="757645"/>
          </a:xfrm>
        </p:spPr>
        <p:txBody>
          <a:bodyPr>
            <a:normAutofit/>
          </a:bodyPr>
          <a:lstStyle/>
          <a:p>
            <a:pPr marL="0" indent="0">
              <a:buNone/>
            </a:pPr>
            <a:r>
              <a:rPr lang="fr-FR" sz="2000" i="1" dirty="0" smtClean="0"/>
              <a:t>Ce tableau prend appui sur les programmes de français (BO n°30 du 26 juillet 2018) et sur les repères annuels de progression cycle 2 et attendus de fin d’année CE2 (BO n°22 du 29 mai 2019).</a:t>
            </a:r>
            <a:endParaRPr lang="fr-FR" sz="2000" i="1" dirty="0"/>
          </a:p>
        </p:txBody>
      </p:sp>
      <p:graphicFrame>
        <p:nvGraphicFramePr>
          <p:cNvPr id="7" name="Tableau 6"/>
          <p:cNvGraphicFramePr>
            <a:graphicFrameLocks noGrp="1"/>
          </p:cNvGraphicFramePr>
          <p:nvPr>
            <p:extLst>
              <p:ext uri="{D42A27DB-BD31-4B8C-83A1-F6EECF244321}">
                <p14:modId xmlns:p14="http://schemas.microsoft.com/office/powerpoint/2010/main" val="1104308265"/>
              </p:ext>
            </p:extLst>
          </p:nvPr>
        </p:nvGraphicFramePr>
        <p:xfrm>
          <a:off x="1171142" y="1035424"/>
          <a:ext cx="9940196" cy="4752237"/>
        </p:xfrm>
        <a:graphic>
          <a:graphicData uri="http://schemas.openxmlformats.org/drawingml/2006/table">
            <a:tbl>
              <a:tblPr firstRow="1" bandRow="1">
                <a:tableStyleId>{5940675A-B579-460E-94D1-54222C63F5DA}</a:tableStyleId>
              </a:tblPr>
              <a:tblGrid>
                <a:gridCol w="3135983">
                  <a:extLst>
                    <a:ext uri="{9D8B030D-6E8A-4147-A177-3AD203B41FA5}">
                      <a16:colId xmlns:a16="http://schemas.microsoft.com/office/drawing/2014/main" val="1368218986"/>
                    </a:ext>
                  </a:extLst>
                </a:gridCol>
                <a:gridCol w="6804213">
                  <a:extLst>
                    <a:ext uri="{9D8B030D-6E8A-4147-A177-3AD203B41FA5}">
                      <a16:colId xmlns:a16="http://schemas.microsoft.com/office/drawing/2014/main" val="2878667090"/>
                    </a:ext>
                  </a:extLst>
                </a:gridCol>
              </a:tblGrid>
              <a:tr h="1267656">
                <a:tc>
                  <a:txBody>
                    <a:bodyPr/>
                    <a:lstStyle/>
                    <a:p>
                      <a:pPr algn="ctr"/>
                      <a:endParaRPr lang="fr-FR" sz="2000" b="1" u="sng" dirty="0" smtClean="0"/>
                    </a:p>
                    <a:p>
                      <a:pPr algn="ctr"/>
                      <a:r>
                        <a:rPr lang="fr-FR" sz="2000" b="1" u="sng" dirty="0" smtClean="0"/>
                        <a:t>RENCONTRE 1 :</a:t>
                      </a:r>
                    </a:p>
                    <a:p>
                      <a:pPr algn="ctr"/>
                      <a:r>
                        <a:rPr lang="fr-FR" sz="2000" b="1" dirty="0" smtClean="0"/>
                        <a:t>LA PROMESSE</a:t>
                      </a:r>
                      <a:endParaRPr lang="fr-FR" sz="2000" b="1" dirty="0"/>
                    </a:p>
                  </a:txBody>
                  <a:tcPr>
                    <a:solidFill>
                      <a:schemeClr val="accent5">
                        <a:lumMod val="20000"/>
                        <a:lumOff val="80000"/>
                      </a:schemeClr>
                    </a:solidFill>
                  </a:tcPr>
                </a:tc>
                <a:tc>
                  <a:txBody>
                    <a:bodyPr/>
                    <a:lstStyle/>
                    <a:p>
                      <a:pPr marL="285750" indent="-285750">
                        <a:buFont typeface="Wingdings" panose="05000000000000000000" pitchFamily="2" charset="2"/>
                        <a:buChar char="Ø"/>
                      </a:pPr>
                      <a:r>
                        <a:rPr lang="fr-FR" sz="2400" dirty="0" smtClean="0"/>
                        <a:t>L’accord dans le groupe nominal</a:t>
                      </a:r>
                      <a:br>
                        <a:rPr lang="fr-FR" sz="2400" dirty="0" smtClean="0"/>
                      </a:br>
                      <a:r>
                        <a:rPr lang="fr-FR" sz="2400" b="1" dirty="0" smtClean="0"/>
                        <a:t>Déterminant et nom (genre et nombre)</a:t>
                      </a:r>
                    </a:p>
                    <a:p>
                      <a:pPr marL="285750" indent="-285750">
                        <a:buFont typeface="Wingdings" panose="05000000000000000000" pitchFamily="2" charset="2"/>
                        <a:buChar char="Ø"/>
                      </a:pPr>
                      <a:r>
                        <a:rPr lang="fr-FR" sz="2400" dirty="0" smtClean="0"/>
                        <a:t>L’accord sujet/verbe au </a:t>
                      </a:r>
                      <a:r>
                        <a:rPr lang="fr-FR" sz="2400" b="1" dirty="0" smtClean="0"/>
                        <a:t>présent</a:t>
                      </a:r>
                      <a:r>
                        <a:rPr lang="fr-FR" sz="2400" b="1" baseline="0" dirty="0" smtClean="0"/>
                        <a:t> </a:t>
                      </a:r>
                      <a:r>
                        <a:rPr lang="fr-FR" sz="2400" baseline="0" dirty="0" smtClean="0"/>
                        <a:t>de l’indicatif</a:t>
                      </a:r>
                      <a:endParaRPr lang="fr-FR" sz="2400" dirty="0"/>
                    </a:p>
                  </a:txBody>
                  <a:tcPr/>
                </a:tc>
                <a:extLst>
                  <a:ext uri="{0D108BD9-81ED-4DB2-BD59-A6C34878D82A}">
                    <a16:rowId xmlns:a16="http://schemas.microsoft.com/office/drawing/2014/main" val="214710573"/>
                  </a:ext>
                </a:extLst>
              </a:tr>
              <a:tr h="1564341">
                <a:tc>
                  <a:txBody>
                    <a:bodyPr/>
                    <a:lstStyle/>
                    <a:p>
                      <a:endParaRPr lang="fr-FR" sz="2000" dirty="0" smtClean="0"/>
                    </a:p>
                    <a:p>
                      <a:pPr algn="ctr"/>
                      <a:r>
                        <a:rPr lang="fr-FR" sz="2000" b="1" u="sng" dirty="0" smtClean="0"/>
                        <a:t>RENCONTRE 2 :</a:t>
                      </a:r>
                    </a:p>
                    <a:p>
                      <a:pPr algn="ctr"/>
                      <a:r>
                        <a:rPr lang="fr-FR" sz="2000" b="1" dirty="0" smtClean="0"/>
                        <a:t>LA POLITESSE</a:t>
                      </a:r>
                    </a:p>
                    <a:p>
                      <a:endParaRPr lang="fr-FR" sz="2000" dirty="0"/>
                    </a:p>
                  </a:txBody>
                  <a:tcPr>
                    <a:solidFill>
                      <a:schemeClr val="accent5">
                        <a:lumMod val="20000"/>
                        <a:lumOff val="80000"/>
                      </a:schemeClr>
                    </a:solidFill>
                  </a:tcPr>
                </a:tc>
                <a:tc>
                  <a:txBody>
                    <a:bodyPr/>
                    <a:lstStyle/>
                    <a:p>
                      <a:pPr marL="285750" indent="-285750">
                        <a:buFont typeface="Wingdings" panose="05000000000000000000" pitchFamily="2" charset="2"/>
                        <a:buChar char="Ø"/>
                      </a:pPr>
                      <a:r>
                        <a:rPr lang="fr-FR" sz="2400" dirty="0" smtClean="0"/>
                        <a:t>L’accord dans le groupe nominal</a:t>
                      </a:r>
                      <a:br>
                        <a:rPr lang="fr-FR" sz="2400" dirty="0" smtClean="0"/>
                      </a:br>
                      <a:r>
                        <a:rPr lang="fr-FR" sz="2400" dirty="0" smtClean="0"/>
                        <a:t>Déterminant,</a:t>
                      </a:r>
                      <a:r>
                        <a:rPr lang="fr-FR" sz="2400" baseline="0" dirty="0" smtClean="0"/>
                        <a:t> </a:t>
                      </a:r>
                      <a:r>
                        <a:rPr lang="fr-FR" sz="2400" dirty="0" smtClean="0"/>
                        <a:t>nom et </a:t>
                      </a:r>
                      <a:r>
                        <a:rPr lang="fr-FR" sz="2400" b="1" dirty="0" smtClean="0"/>
                        <a:t>adjectif </a:t>
                      </a:r>
                      <a:r>
                        <a:rPr lang="fr-FR" sz="2400" dirty="0" smtClean="0"/>
                        <a:t>(</a:t>
                      </a:r>
                      <a:r>
                        <a:rPr lang="fr-FR" sz="2400" b="1" dirty="0" smtClean="0"/>
                        <a:t>nombre</a:t>
                      </a:r>
                      <a:r>
                        <a:rPr lang="fr-FR" sz="2400" dirty="0" smtClean="0"/>
                        <a:t> seulement)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400" dirty="0" smtClean="0"/>
                        <a:t>L’accord sujet/verbe à </a:t>
                      </a:r>
                      <a:r>
                        <a:rPr lang="fr-FR" sz="2400" b="1" dirty="0" smtClean="0"/>
                        <a:t>l’imparfait de l’indicatif</a:t>
                      </a:r>
                    </a:p>
                  </a:txBody>
                  <a:tcPr/>
                </a:tc>
                <a:extLst>
                  <a:ext uri="{0D108BD9-81ED-4DB2-BD59-A6C34878D82A}">
                    <a16:rowId xmlns:a16="http://schemas.microsoft.com/office/drawing/2014/main" val="2189607038"/>
                  </a:ext>
                </a:extLst>
              </a:tr>
              <a:tr h="1861027">
                <a:tc>
                  <a:txBody>
                    <a:bodyPr/>
                    <a:lstStyle/>
                    <a:p>
                      <a:endParaRPr lang="fr-FR" sz="1800" dirty="0" smtClean="0"/>
                    </a:p>
                    <a:p>
                      <a:pPr algn="ctr"/>
                      <a:endParaRPr lang="fr-FR" sz="1800" b="1" u="sng" dirty="0" smtClean="0"/>
                    </a:p>
                    <a:p>
                      <a:pPr algn="ctr"/>
                      <a:r>
                        <a:rPr lang="fr-FR" sz="1800" b="1" u="sng" dirty="0" smtClean="0"/>
                        <a:t>RENCONTRE 3 :</a:t>
                      </a:r>
                    </a:p>
                    <a:p>
                      <a:pPr algn="ctr"/>
                      <a:r>
                        <a:rPr lang="fr-FR" sz="1800" b="1" dirty="0" smtClean="0"/>
                        <a:t>LA CROYANCE</a:t>
                      </a:r>
                      <a:endParaRPr lang="fr-FR" sz="1800" b="1" dirty="0" smtClean="0"/>
                    </a:p>
                  </a:txBody>
                  <a:tcPr>
                    <a:solidFill>
                      <a:schemeClr val="accent5">
                        <a:lumMod val="20000"/>
                        <a:lumOff val="8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400" dirty="0" smtClean="0"/>
                        <a:t>L’accord dans le groupe nominal</a:t>
                      </a:r>
                      <a:br>
                        <a:rPr lang="fr-FR" sz="2400" dirty="0" smtClean="0"/>
                      </a:br>
                      <a:r>
                        <a:rPr lang="fr-FR" sz="2400" dirty="0" smtClean="0"/>
                        <a:t>Déterminant,</a:t>
                      </a:r>
                      <a:r>
                        <a:rPr lang="fr-FR" sz="2400" baseline="0" dirty="0" smtClean="0"/>
                        <a:t> </a:t>
                      </a:r>
                      <a:r>
                        <a:rPr lang="fr-FR" sz="2400" dirty="0" smtClean="0"/>
                        <a:t>nom et </a:t>
                      </a:r>
                      <a:r>
                        <a:rPr lang="fr-FR" sz="2400" b="1" dirty="0" smtClean="0"/>
                        <a:t>adjectif</a:t>
                      </a:r>
                      <a:r>
                        <a:rPr lang="fr-FR" sz="2400" b="1" baseline="0" dirty="0" smtClean="0"/>
                        <a:t> </a:t>
                      </a:r>
                      <a:r>
                        <a:rPr lang="fr-FR" sz="2400" b="1" dirty="0" smtClean="0"/>
                        <a:t>(genre et nombre)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2400" dirty="0" smtClean="0"/>
                        <a:t>L’accord sujet/verbe au </a:t>
                      </a:r>
                      <a:r>
                        <a:rPr lang="fr-FR" sz="2400" b="1" dirty="0" smtClean="0"/>
                        <a:t>futur</a:t>
                      </a:r>
                      <a:r>
                        <a:rPr lang="fr-FR" sz="2400" dirty="0" smtClean="0"/>
                        <a:t> et au </a:t>
                      </a:r>
                      <a:r>
                        <a:rPr lang="fr-FR" sz="2400" b="1" dirty="0" smtClean="0"/>
                        <a:t>passé composé </a:t>
                      </a:r>
                      <a:r>
                        <a:rPr lang="fr-FR" sz="2400" baseline="0" dirty="0" smtClean="0"/>
                        <a:t>de l’indicatif</a:t>
                      </a:r>
                      <a:endParaRPr lang="fr-FR" sz="2400" dirty="0" smtClean="0"/>
                    </a:p>
                    <a:p>
                      <a:pPr marL="285750" indent="-285750">
                        <a:buFont typeface="Wingdings" panose="05000000000000000000" pitchFamily="2" charset="2"/>
                        <a:buChar char="Ø"/>
                      </a:pPr>
                      <a:endParaRPr lang="fr-FR" sz="2400" dirty="0" smtClean="0"/>
                    </a:p>
                  </a:txBody>
                  <a:tcPr/>
                </a:tc>
                <a:extLst>
                  <a:ext uri="{0D108BD9-81ED-4DB2-BD59-A6C34878D82A}">
                    <a16:rowId xmlns:a16="http://schemas.microsoft.com/office/drawing/2014/main" val="746579872"/>
                  </a:ext>
                </a:extLst>
              </a:tr>
            </a:tbl>
          </a:graphicData>
        </a:graphic>
      </p:graphicFrame>
    </p:spTree>
    <p:extLst>
      <p:ext uri="{BB962C8B-B14F-4D97-AF65-F5344CB8AC3E}">
        <p14:creationId xmlns:p14="http://schemas.microsoft.com/office/powerpoint/2010/main" val="35976717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14325"/>
            <a:ext cx="10515600" cy="765175"/>
          </a:xfrm>
        </p:spPr>
        <p:txBody>
          <a:bodyPr>
            <a:normAutofit/>
          </a:bodyPr>
          <a:lstStyle/>
          <a:p>
            <a:pPr algn="ctr"/>
            <a:r>
              <a:rPr lang="fr-FR" dirty="0">
                <a:latin typeface="+mn-lt"/>
              </a:rPr>
              <a:t>Déroulé </a:t>
            </a:r>
            <a:r>
              <a:rPr lang="fr-FR" dirty="0" smtClean="0">
                <a:latin typeface="+mn-lt"/>
              </a:rPr>
              <a:t>la première rencontre: </a:t>
            </a:r>
            <a:r>
              <a:rPr lang="fr-FR" dirty="0">
                <a:latin typeface="+mn-lt"/>
              </a:rPr>
              <a:t> </a:t>
            </a:r>
          </a:p>
        </p:txBody>
      </p:sp>
      <p:sp>
        <p:nvSpPr>
          <p:cNvPr id="3" name="Espace réservé du contenu 2"/>
          <p:cNvSpPr>
            <a:spLocks noGrp="1"/>
          </p:cNvSpPr>
          <p:nvPr>
            <p:ph idx="1"/>
          </p:nvPr>
        </p:nvSpPr>
        <p:spPr>
          <a:xfrm>
            <a:off x="838200" y="1079500"/>
            <a:ext cx="10515600" cy="5652656"/>
          </a:xfrm>
        </p:spPr>
        <p:txBody>
          <a:bodyPr>
            <a:noAutofit/>
          </a:bodyPr>
          <a:lstStyle/>
          <a:p>
            <a:pPr lvl="0">
              <a:buFont typeface="Wingdings" panose="05000000000000000000" pitchFamily="2" charset="2"/>
              <a:buChar char="Ø"/>
            </a:pPr>
            <a:r>
              <a:rPr lang="fr-FR" dirty="0" smtClean="0">
                <a:solidFill>
                  <a:srgbClr val="0070C0"/>
                </a:solidFill>
              </a:rPr>
              <a:t>Lecture de quelques </a:t>
            </a:r>
            <a:r>
              <a:rPr lang="fr-FR" dirty="0" smtClean="0">
                <a:solidFill>
                  <a:srgbClr val="0070C0"/>
                </a:solidFill>
                <a:hlinkClick r:id="rId2"/>
              </a:rPr>
              <a:t>textes du corpus</a:t>
            </a:r>
            <a:endParaRPr lang="fr-FR" dirty="0" smtClean="0">
              <a:solidFill>
                <a:srgbClr val="0070C0"/>
              </a:solidFill>
            </a:endParaRPr>
          </a:p>
          <a:p>
            <a:pPr lvl="0">
              <a:buFont typeface="Wingdings" panose="05000000000000000000" pitchFamily="2" charset="2"/>
              <a:buChar char="Ø"/>
            </a:pPr>
            <a:r>
              <a:rPr lang="fr-FR" b="1" dirty="0" smtClean="0">
                <a:solidFill>
                  <a:srgbClr val="0070C0"/>
                </a:solidFill>
              </a:rPr>
              <a:t>Épreuve </a:t>
            </a:r>
            <a:r>
              <a:rPr lang="fr-FR" b="1" dirty="0">
                <a:solidFill>
                  <a:srgbClr val="0070C0"/>
                </a:solidFill>
              </a:rPr>
              <a:t>1. Dictée de mots</a:t>
            </a:r>
            <a:r>
              <a:rPr lang="fr-FR" dirty="0">
                <a:solidFill>
                  <a:srgbClr val="0070C0"/>
                </a:solidFill>
              </a:rPr>
              <a:t> </a:t>
            </a:r>
            <a:r>
              <a:rPr lang="fr-FR" dirty="0" smtClean="0">
                <a:solidFill>
                  <a:srgbClr val="0070C0"/>
                </a:solidFill>
              </a:rPr>
              <a:t>(30 minutes)</a:t>
            </a:r>
            <a:endParaRPr lang="fr-FR" dirty="0">
              <a:solidFill>
                <a:srgbClr val="0070C0"/>
              </a:solidFill>
            </a:endParaRPr>
          </a:p>
          <a:p>
            <a:pPr marL="0" indent="0">
              <a:buNone/>
            </a:pPr>
            <a:r>
              <a:rPr lang="fr-FR" dirty="0"/>
              <a:t>Chaque élève écrit les mots dictés par l’enseignant :</a:t>
            </a:r>
          </a:p>
          <a:p>
            <a:pPr marL="0" indent="0">
              <a:buNone/>
            </a:pPr>
            <a:r>
              <a:rPr lang="fr-FR" dirty="0" smtClean="0"/>
              <a:t>-</a:t>
            </a:r>
            <a:r>
              <a:rPr lang="fr-FR" dirty="0"/>
              <a:t>5 verbes, 5 adjectifs, 8 noms, 2 </a:t>
            </a:r>
            <a:r>
              <a:rPr lang="fr-FR" dirty="0" smtClean="0"/>
              <a:t>adverbes (</a:t>
            </a:r>
            <a:r>
              <a:rPr lang="fr-FR" dirty="0"/>
              <a:t>soit 20 mots</a:t>
            </a:r>
            <a:r>
              <a:rPr lang="fr-FR" dirty="0" smtClean="0"/>
              <a:t>)</a:t>
            </a:r>
          </a:p>
          <a:p>
            <a:pPr marL="0" indent="0">
              <a:buNone/>
            </a:pPr>
            <a:r>
              <a:rPr lang="fr-FR" dirty="0" smtClean="0"/>
              <a:t>A </a:t>
            </a:r>
            <a:r>
              <a:rPr lang="fr-FR" dirty="0"/>
              <a:t>ce stade, la dictée relève d’une évaluation </a:t>
            </a:r>
            <a:r>
              <a:rPr lang="fr-FR" dirty="0" smtClean="0"/>
              <a:t>diagnostique. </a:t>
            </a:r>
            <a:r>
              <a:rPr lang="fr-FR" dirty="0"/>
              <a:t>Elle est prolongée par </a:t>
            </a:r>
            <a:r>
              <a:rPr lang="fr-FR" dirty="0" smtClean="0"/>
              <a:t>des activités </a:t>
            </a:r>
            <a:r>
              <a:rPr lang="fr-FR" dirty="0"/>
              <a:t>en classe, en fonction des constats de l’enseignant et sous sa responsabilité</a:t>
            </a:r>
            <a:r>
              <a:rPr lang="fr-FR" dirty="0" smtClean="0"/>
              <a:t>, en </a:t>
            </a:r>
            <a:r>
              <a:rPr lang="fr-FR" dirty="0"/>
              <a:t>vue de </a:t>
            </a:r>
            <a:r>
              <a:rPr lang="fr-FR" dirty="0" smtClean="0"/>
              <a:t>renforcer l’orthographe </a:t>
            </a:r>
            <a:r>
              <a:rPr lang="fr-FR" dirty="0"/>
              <a:t>lexicale</a:t>
            </a:r>
            <a:r>
              <a:rPr lang="fr-FR" dirty="0" smtClean="0"/>
              <a:t>.</a:t>
            </a:r>
          </a:p>
          <a:p>
            <a:pPr marL="0" indent="0">
              <a:buNone/>
            </a:pPr>
            <a:endParaRPr lang="fr-FR" sz="1800" dirty="0"/>
          </a:p>
          <a:p>
            <a:pPr marL="0" indent="0">
              <a:buNone/>
            </a:pPr>
            <a:endParaRPr lang="fr-FR" sz="1800" dirty="0" smtClean="0"/>
          </a:p>
          <a:p>
            <a:pPr marL="0" indent="0">
              <a:buNone/>
            </a:pPr>
            <a:endParaRPr lang="fr-FR" sz="2000" dirty="0" smtClean="0">
              <a:solidFill>
                <a:schemeClr val="accent1">
                  <a:lumMod val="75000"/>
                </a:schemeClr>
              </a:solidFill>
              <a:latin typeface="+mj-lt"/>
            </a:endParaRPr>
          </a:p>
          <a:p>
            <a:pPr marL="0" indent="0">
              <a:lnSpc>
                <a:spcPts val="1800"/>
              </a:lnSpc>
              <a:buNone/>
            </a:pPr>
            <a:endParaRPr lang="fr-FR" sz="2000" dirty="0" smtClean="0">
              <a:solidFill>
                <a:schemeClr val="accent1">
                  <a:lumMod val="75000"/>
                </a:schemeClr>
              </a:solidFill>
              <a:latin typeface="+mj-lt"/>
            </a:endParaRPr>
          </a:p>
        </p:txBody>
      </p:sp>
      <p:pic>
        <p:nvPicPr>
          <p:cNvPr id="4" name="Image 3"/>
          <p:cNvPicPr>
            <a:picLocks noChangeAspect="1"/>
          </p:cNvPicPr>
          <p:nvPr/>
        </p:nvPicPr>
        <p:blipFill>
          <a:blip r:embed="rId3"/>
          <a:stretch>
            <a:fillRect/>
          </a:stretch>
        </p:blipFill>
        <p:spPr>
          <a:xfrm>
            <a:off x="600891" y="4917445"/>
            <a:ext cx="11247781" cy="1814711"/>
          </a:xfrm>
          <a:prstGeom prst="rect">
            <a:avLst/>
          </a:prstGeom>
        </p:spPr>
      </p:pic>
    </p:spTree>
    <p:extLst>
      <p:ext uri="{BB962C8B-B14F-4D97-AF65-F5344CB8AC3E}">
        <p14:creationId xmlns:p14="http://schemas.microsoft.com/office/powerpoint/2010/main" val="99651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423851" y="1776549"/>
            <a:ext cx="9509760" cy="296526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1743891" y="2197353"/>
            <a:ext cx="8869680" cy="2123658"/>
          </a:xfrm>
          <a:prstGeom prst="rect">
            <a:avLst/>
          </a:prstGeom>
          <a:noFill/>
        </p:spPr>
        <p:txBody>
          <a:bodyPr wrap="square" lIns="91440" tIns="45720" rIns="91440" bIns="45720">
            <a:spAutoFit/>
          </a:bodyPr>
          <a:lstStyle/>
          <a:p>
            <a:pPr algn="ctr"/>
            <a:r>
              <a:rPr lang="fr-FR"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Les évaluations nationales CP et CE1 </a:t>
            </a:r>
            <a:endParaRPr lang="fr-F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41073124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2697" y="222068"/>
            <a:ext cx="11508377" cy="6479177"/>
          </a:xfrm>
        </p:spPr>
        <p:txBody>
          <a:bodyPr>
            <a:normAutofit/>
          </a:bodyPr>
          <a:lstStyle/>
          <a:p>
            <a:pPr>
              <a:lnSpc>
                <a:spcPct val="100000"/>
              </a:lnSpc>
              <a:buFont typeface="Wingdings" panose="05000000000000000000" pitchFamily="2" charset="2"/>
              <a:buChar char="Ø"/>
            </a:pPr>
            <a:r>
              <a:rPr lang="fr-FR" sz="2200" b="1" dirty="0">
                <a:solidFill>
                  <a:srgbClr val="0070C0"/>
                </a:solidFill>
              </a:rPr>
              <a:t>Épreuve 2. Dictée négociée</a:t>
            </a:r>
            <a:r>
              <a:rPr lang="fr-FR" sz="2200" dirty="0">
                <a:solidFill>
                  <a:srgbClr val="0070C0"/>
                </a:solidFill>
              </a:rPr>
              <a:t> </a:t>
            </a:r>
            <a:r>
              <a:rPr lang="fr-FR" sz="2200" b="1" dirty="0">
                <a:solidFill>
                  <a:srgbClr val="0070C0"/>
                </a:solidFill>
              </a:rPr>
              <a:t>de phrases</a:t>
            </a:r>
            <a:endParaRPr lang="fr-FR" sz="2200" dirty="0">
              <a:solidFill>
                <a:srgbClr val="0070C0"/>
              </a:solidFill>
            </a:endParaRPr>
          </a:p>
          <a:p>
            <a:pPr marL="0" indent="0">
              <a:lnSpc>
                <a:spcPct val="100000"/>
              </a:lnSpc>
              <a:buNone/>
            </a:pPr>
            <a:r>
              <a:rPr lang="fr-FR" sz="2400" dirty="0"/>
              <a:t>Chaque élève écrit les phrases dictées par l’enseignant. Celles-ci comprennent une partie des mots de l’épreuve 1 (orthographe lexicale) et deux points de grammaire qui auront préalablement fait l’objet d’un travail en classe, à l’initiative de l’enseignant. La dictée est individuelle puis </a:t>
            </a:r>
            <a:r>
              <a:rPr lang="fr-FR" sz="2400" u="sng" dirty="0"/>
              <a:t>négociée</a:t>
            </a:r>
            <a:r>
              <a:rPr lang="fr-FR" sz="2400" dirty="0"/>
              <a:t> en petits groupes</a:t>
            </a:r>
            <a:r>
              <a:rPr lang="fr-FR" sz="2400" dirty="0" smtClean="0"/>
              <a:t>.</a:t>
            </a:r>
          </a:p>
          <a:p>
            <a:pPr marL="0" indent="0">
              <a:lnSpc>
                <a:spcPct val="100000"/>
              </a:lnSpc>
              <a:buNone/>
            </a:pPr>
            <a:endParaRPr lang="fr-FR" sz="2400" dirty="0"/>
          </a:p>
          <a:p>
            <a:pPr marL="0" indent="0">
              <a:lnSpc>
                <a:spcPct val="100000"/>
              </a:lnSpc>
              <a:buNone/>
            </a:pPr>
            <a:endParaRPr lang="fr-FR" sz="2400" dirty="0" smtClean="0"/>
          </a:p>
          <a:p>
            <a:pPr marL="0" indent="0">
              <a:lnSpc>
                <a:spcPct val="100000"/>
              </a:lnSpc>
              <a:buNone/>
            </a:pPr>
            <a:endParaRPr lang="fr-FR" sz="2200" dirty="0" smtClean="0"/>
          </a:p>
          <a:p>
            <a:pPr marL="0" indent="0">
              <a:lnSpc>
                <a:spcPct val="100000"/>
              </a:lnSpc>
              <a:buNone/>
            </a:pPr>
            <a:endParaRPr lang="fr-FR" sz="2200" dirty="0"/>
          </a:p>
          <a:p>
            <a:pPr marL="0" indent="0">
              <a:lnSpc>
                <a:spcPct val="100000"/>
              </a:lnSpc>
              <a:buNone/>
            </a:pPr>
            <a:endParaRPr lang="fr-FR" sz="2200" dirty="0" smtClean="0"/>
          </a:p>
          <a:p>
            <a:pPr marL="0" indent="0">
              <a:lnSpc>
                <a:spcPct val="100000"/>
              </a:lnSpc>
              <a:buNone/>
            </a:pPr>
            <a:endParaRPr lang="fr-FR" sz="2200" dirty="0"/>
          </a:p>
          <a:p>
            <a:pPr lvl="1">
              <a:lnSpc>
                <a:spcPct val="100000"/>
              </a:lnSpc>
            </a:pPr>
            <a:r>
              <a:rPr lang="fr-FR" sz="2200" dirty="0" smtClean="0">
                <a:hlinkClick r:id="rId2"/>
              </a:rPr>
              <a:t>La dictée négociée – descriptif </a:t>
            </a:r>
            <a:endParaRPr lang="fr-FR" sz="2200" dirty="0" smtClean="0"/>
          </a:p>
          <a:p>
            <a:pPr lvl="1">
              <a:lnSpc>
                <a:spcPct val="100000"/>
              </a:lnSpc>
            </a:pPr>
            <a:r>
              <a:rPr lang="fr-FR" sz="2200" dirty="0" smtClean="0">
                <a:hlinkClick r:id="rId3"/>
              </a:rPr>
              <a:t>La dictée négociée – Micheline Cellier</a:t>
            </a:r>
            <a:endParaRPr lang="fr-FR" sz="2200" dirty="0"/>
          </a:p>
          <a:p>
            <a:pPr marL="0" indent="0">
              <a:buNone/>
            </a:pPr>
            <a:endParaRPr lang="fr-FR" dirty="0"/>
          </a:p>
        </p:txBody>
      </p:sp>
      <p:pic>
        <p:nvPicPr>
          <p:cNvPr id="4" name="Image 3"/>
          <p:cNvPicPr>
            <a:picLocks noChangeAspect="1"/>
          </p:cNvPicPr>
          <p:nvPr/>
        </p:nvPicPr>
        <p:blipFill>
          <a:blip r:embed="rId4"/>
          <a:stretch>
            <a:fillRect/>
          </a:stretch>
        </p:blipFill>
        <p:spPr>
          <a:xfrm>
            <a:off x="895556" y="2710542"/>
            <a:ext cx="10422658" cy="1502227"/>
          </a:xfrm>
          <a:prstGeom prst="rect">
            <a:avLst/>
          </a:prstGeom>
        </p:spPr>
      </p:pic>
    </p:spTree>
    <p:extLst>
      <p:ext uri="{BB962C8B-B14F-4D97-AF65-F5344CB8AC3E}">
        <p14:creationId xmlns:p14="http://schemas.microsoft.com/office/powerpoint/2010/main" val="11293147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4949" y="362469"/>
            <a:ext cx="11247120" cy="6186309"/>
          </a:xfrm>
          <a:prstGeom prst="rect">
            <a:avLst/>
          </a:prstGeom>
        </p:spPr>
        <p:txBody>
          <a:bodyPr wrap="square">
            <a:spAutoFit/>
          </a:bodyPr>
          <a:lstStyle/>
          <a:p>
            <a:pPr lvl="0">
              <a:lnSpc>
                <a:spcPct val="100000"/>
              </a:lnSpc>
              <a:buFont typeface="Wingdings" panose="05000000000000000000" pitchFamily="2" charset="2"/>
              <a:buChar char="Ø"/>
            </a:pPr>
            <a:r>
              <a:rPr lang="fr-FR" sz="2400" b="1" dirty="0">
                <a:solidFill>
                  <a:srgbClr val="0070C0"/>
                </a:solidFill>
              </a:rPr>
              <a:t>Épreuve 3. Rédaction d’un texte</a:t>
            </a:r>
            <a:r>
              <a:rPr lang="fr-FR" sz="2400" dirty="0">
                <a:solidFill>
                  <a:srgbClr val="0070C0"/>
                </a:solidFill>
              </a:rPr>
              <a:t> </a:t>
            </a:r>
          </a:p>
          <a:p>
            <a:r>
              <a:rPr lang="fr-FR" sz="2400" dirty="0"/>
              <a:t>Chaque élève rédige un texte (5 à 15 lignes) à partir de la consigne d’écriture. Ce texte contiendra une dizaine de mots de la liste initialement donnée (la liste sera affichée au tableau). </a:t>
            </a:r>
            <a:r>
              <a:rPr lang="fr-FR" sz="2400" dirty="0">
                <a:solidFill>
                  <a:schemeClr val="accent1">
                    <a:lumMod val="75000"/>
                  </a:schemeClr>
                </a:solidFill>
              </a:rPr>
              <a:t>Avant la séance de rédaction, l’enseignant nourrira les élèves par une lecture de textes littéraires sur le thème d’EMC défini pour la rencontre</a:t>
            </a:r>
            <a:r>
              <a:rPr lang="fr-FR" sz="2400" dirty="0" smtClean="0">
                <a:solidFill>
                  <a:schemeClr val="accent1">
                    <a:lumMod val="75000"/>
                  </a:schemeClr>
                </a:solidFill>
              </a:rPr>
              <a:t>.</a:t>
            </a:r>
          </a:p>
          <a:p>
            <a:endParaRPr lang="fr-FR" sz="2400" dirty="0">
              <a:solidFill>
                <a:schemeClr val="accent1">
                  <a:lumMod val="75000"/>
                </a:schemeClr>
              </a:solidFill>
            </a:endParaRPr>
          </a:p>
          <a:p>
            <a:endParaRPr lang="fr-FR" sz="2400" dirty="0"/>
          </a:p>
          <a:p>
            <a:pPr algn="ctr"/>
            <a:r>
              <a:rPr lang="fr-FR" sz="2400" b="1" u="sng" dirty="0" smtClean="0"/>
              <a:t>CONSIGNE :  </a:t>
            </a:r>
          </a:p>
          <a:p>
            <a:r>
              <a:rPr lang="fr-FR" sz="2400" i="1" dirty="0" smtClean="0"/>
              <a:t>« Juliette (ou Roméo) déménage. Elle (ou il) s’adresse à sa meilleure amie (ou son meilleur ami) pour lui faire une promesse. A partir des 10 mots que tu as choisis dans la liste affichée au tableau, écris ce qu’il lui dit. Quand tu auras terminé d’écrire ton texte, n’oublie pas de le relire à l’aide de la grille pour y apporter des améliorations. » </a:t>
            </a:r>
          </a:p>
          <a:p>
            <a:r>
              <a:rPr lang="fr-FR" sz="2400" dirty="0" smtClean="0"/>
              <a:t> </a:t>
            </a:r>
          </a:p>
          <a:p>
            <a:r>
              <a:rPr lang="fr-FR" sz="2400" dirty="0" smtClean="0">
                <a:sym typeface="Wingdings" panose="05000000000000000000" pitchFamily="2" charset="2"/>
              </a:rPr>
              <a:t></a:t>
            </a:r>
            <a:r>
              <a:rPr lang="fr-FR" sz="2400" dirty="0" smtClean="0"/>
              <a:t>Il s’agit d’écrire un texte devant déclarer une promesse et contenant dix mots parmi la liste donnée. Cette liste est affichée au tableau. </a:t>
            </a:r>
          </a:p>
          <a:p>
            <a:endParaRPr lang="fr-FR" dirty="0">
              <a:solidFill>
                <a:schemeClr val="accent1">
                  <a:lumMod val="75000"/>
                </a:schemeClr>
              </a:solidFill>
            </a:endParaRPr>
          </a:p>
          <a:p>
            <a:endParaRPr lang="fr-FR" dirty="0">
              <a:solidFill>
                <a:schemeClr val="accent1">
                  <a:lumMod val="75000"/>
                </a:schemeClr>
              </a:solidFill>
            </a:endParaRPr>
          </a:p>
        </p:txBody>
      </p:sp>
    </p:spTree>
    <p:extLst>
      <p:ext uri="{BB962C8B-B14F-4D97-AF65-F5344CB8AC3E}">
        <p14:creationId xmlns:p14="http://schemas.microsoft.com/office/powerpoint/2010/main" val="4244885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33697" y="0"/>
            <a:ext cx="10515600" cy="1254669"/>
          </a:xfrm>
        </p:spPr>
        <p:txBody>
          <a:bodyPr>
            <a:normAutofit/>
          </a:bodyPr>
          <a:lstStyle/>
          <a:p>
            <a:pPr algn="ctr"/>
            <a:r>
              <a:rPr lang="fr-FR" sz="3600" b="1" u="sng" dirty="0" smtClean="0"/>
              <a:t>Proposition de déroulement de séance pour l’épreuve 3 :</a:t>
            </a:r>
            <a:endParaRPr lang="fr-FR" sz="3600" dirty="0"/>
          </a:p>
        </p:txBody>
      </p:sp>
      <p:sp>
        <p:nvSpPr>
          <p:cNvPr id="3" name="Espace réservé du contenu 2"/>
          <p:cNvSpPr>
            <a:spLocks noGrp="1"/>
          </p:cNvSpPr>
          <p:nvPr>
            <p:ph idx="1"/>
          </p:nvPr>
        </p:nvSpPr>
        <p:spPr>
          <a:xfrm>
            <a:off x="365759" y="783770"/>
            <a:ext cx="11625943" cy="5773783"/>
          </a:xfrm>
        </p:spPr>
        <p:txBody>
          <a:bodyPr>
            <a:normAutofit fontScale="70000" lnSpcReduction="20000"/>
          </a:bodyPr>
          <a:lstStyle/>
          <a:p>
            <a:pPr algn="ctr"/>
            <a:endParaRPr lang="fr-FR" u="sng" dirty="0"/>
          </a:p>
          <a:p>
            <a:pPr marL="0" indent="0">
              <a:lnSpc>
                <a:spcPct val="120000"/>
              </a:lnSpc>
              <a:buNone/>
            </a:pPr>
            <a:r>
              <a:rPr lang="fr-FR" b="1" dirty="0" smtClean="0"/>
              <a:t>1. PHASE INDIVIDUELLE D’ECRITURE </a:t>
            </a:r>
            <a:r>
              <a:rPr lang="fr-FR" dirty="0" smtClean="0"/>
              <a:t>(planifier, rédiger, réviser à l’aide d’une grille) </a:t>
            </a:r>
          </a:p>
          <a:p>
            <a:pPr marL="0" indent="0">
              <a:lnSpc>
                <a:spcPct val="120000"/>
              </a:lnSpc>
              <a:buNone/>
            </a:pPr>
            <a:r>
              <a:rPr lang="fr-FR" dirty="0" smtClean="0"/>
              <a:t>Planifier : </a:t>
            </a:r>
          </a:p>
          <a:p>
            <a:pPr>
              <a:lnSpc>
                <a:spcPct val="120000"/>
              </a:lnSpc>
              <a:buFont typeface="Wingdings" panose="05000000000000000000" pitchFamily="2" charset="2"/>
              <a:buChar char="Ø"/>
            </a:pPr>
            <a:r>
              <a:rPr lang="fr-FR" dirty="0" smtClean="0"/>
              <a:t>Définir les premiers éléments narratifs : personnages, temps, lieux, élément(s) créant l’émotion, actions provoquées par l’émotion. </a:t>
            </a:r>
          </a:p>
          <a:p>
            <a:pPr>
              <a:lnSpc>
                <a:spcPct val="120000"/>
              </a:lnSpc>
              <a:buFont typeface="Wingdings" panose="05000000000000000000" pitchFamily="2" charset="2"/>
              <a:buChar char="Ø"/>
            </a:pPr>
            <a:r>
              <a:rPr lang="fr-FR" dirty="0" smtClean="0"/>
              <a:t>Choix des mots utilisés pour son texte personnel (10 environ). </a:t>
            </a:r>
          </a:p>
          <a:p>
            <a:pPr marL="0" indent="0">
              <a:lnSpc>
                <a:spcPct val="120000"/>
              </a:lnSpc>
              <a:buNone/>
            </a:pPr>
            <a:endParaRPr lang="fr-FR" dirty="0"/>
          </a:p>
          <a:p>
            <a:pPr marL="0" indent="0">
              <a:lnSpc>
                <a:spcPct val="120000"/>
              </a:lnSpc>
              <a:buNone/>
            </a:pPr>
            <a:r>
              <a:rPr lang="fr-FR" b="1" dirty="0" smtClean="0"/>
              <a:t>2. PHASE DE RÉDACTION INDIVIDUELLE   </a:t>
            </a:r>
          </a:p>
          <a:p>
            <a:pPr marL="0" indent="0">
              <a:lnSpc>
                <a:spcPct val="120000"/>
              </a:lnSpc>
              <a:buNone/>
            </a:pPr>
            <a:r>
              <a:rPr lang="fr-FR" dirty="0" smtClean="0"/>
              <a:t>Réviser : </a:t>
            </a:r>
          </a:p>
          <a:p>
            <a:pPr>
              <a:lnSpc>
                <a:spcPct val="120000"/>
              </a:lnSpc>
              <a:buFont typeface="Wingdings" panose="05000000000000000000" pitchFamily="2" charset="2"/>
              <a:buChar char="Ø"/>
            </a:pPr>
            <a:r>
              <a:rPr lang="fr-FR" dirty="0" smtClean="0"/>
              <a:t>Présentation de la grille aux élèves avant rédaction. </a:t>
            </a:r>
          </a:p>
          <a:p>
            <a:pPr>
              <a:lnSpc>
                <a:spcPct val="120000"/>
              </a:lnSpc>
              <a:buFont typeface="Wingdings" panose="05000000000000000000" pitchFamily="2" charset="2"/>
              <a:buChar char="Ø"/>
            </a:pPr>
            <a:r>
              <a:rPr lang="fr-FR" dirty="0" smtClean="0"/>
              <a:t>Organisation d’un moment individuel de révision, à l’aide de la grille.</a:t>
            </a:r>
          </a:p>
          <a:p>
            <a:pPr marL="0" indent="0">
              <a:lnSpc>
                <a:spcPct val="120000"/>
              </a:lnSpc>
              <a:buNone/>
            </a:pPr>
            <a:endParaRPr lang="fr-FR" dirty="0" smtClean="0"/>
          </a:p>
          <a:p>
            <a:pPr marL="0" indent="0">
              <a:lnSpc>
                <a:spcPct val="120000"/>
              </a:lnSpc>
              <a:buNone/>
            </a:pPr>
            <a:r>
              <a:rPr lang="fr-FR" b="1" dirty="0" smtClean="0"/>
              <a:t>3. PHASE DE LECTURE CRITIQUE DES TEXTES EN GROUPE : </a:t>
            </a:r>
            <a:r>
              <a:rPr lang="fr-FR" dirty="0" smtClean="0"/>
              <a:t>en vue de choisir </a:t>
            </a:r>
            <a:r>
              <a:rPr lang="fr-FR" u="sng" dirty="0" smtClean="0"/>
              <a:t>un texte par groupe</a:t>
            </a:r>
            <a:r>
              <a:rPr lang="fr-FR" dirty="0" smtClean="0"/>
              <a:t>, sans intervention de l’enseignant. Chaque groupe dispose encore une fois de la grille de révision fournie.</a:t>
            </a:r>
          </a:p>
          <a:p>
            <a:endParaRPr lang="fr-FR" dirty="0"/>
          </a:p>
        </p:txBody>
      </p:sp>
    </p:spTree>
    <p:extLst>
      <p:ext uri="{BB962C8B-B14F-4D97-AF65-F5344CB8AC3E}">
        <p14:creationId xmlns:p14="http://schemas.microsoft.com/office/powerpoint/2010/main" val="41726058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435531" y="120042"/>
            <a:ext cx="5249408" cy="6528952"/>
          </a:xfrm>
          <a:prstGeom prst="rect">
            <a:avLst/>
          </a:prstGeom>
        </p:spPr>
      </p:pic>
    </p:spTree>
    <p:extLst>
      <p:ext uri="{BB962C8B-B14F-4D97-AF65-F5344CB8AC3E}">
        <p14:creationId xmlns:p14="http://schemas.microsoft.com/office/powerpoint/2010/main" val="3713773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821577" y="166914"/>
            <a:ext cx="6792686" cy="6691086"/>
          </a:xfrm>
          <a:prstGeom prst="rect">
            <a:avLst/>
          </a:prstGeom>
        </p:spPr>
      </p:pic>
    </p:spTree>
    <p:extLst>
      <p:ext uri="{BB962C8B-B14F-4D97-AF65-F5344CB8AC3E}">
        <p14:creationId xmlns:p14="http://schemas.microsoft.com/office/powerpoint/2010/main" val="29756749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96309"/>
            <a:ext cx="10515600" cy="732155"/>
          </a:xfrm>
        </p:spPr>
        <p:txBody>
          <a:bodyPr>
            <a:normAutofit fontScale="90000"/>
          </a:bodyPr>
          <a:lstStyle/>
          <a:p>
            <a:r>
              <a:rPr lang="fr-FR" sz="3200" dirty="0" smtClean="0">
                <a:solidFill>
                  <a:schemeClr val="accent1">
                    <a:lumMod val="75000"/>
                  </a:schemeClr>
                </a:solidFill>
              </a:rPr>
              <a:t>Un espace dédié sur </a:t>
            </a:r>
            <a:br>
              <a:rPr lang="fr-FR" sz="3200" dirty="0" smtClean="0">
                <a:solidFill>
                  <a:schemeClr val="accent1">
                    <a:lumMod val="75000"/>
                  </a:schemeClr>
                </a:solidFill>
              </a:rPr>
            </a:br>
            <a:r>
              <a:rPr lang="fr-FR" sz="3200" dirty="0" smtClean="0">
                <a:solidFill>
                  <a:schemeClr val="accent1">
                    <a:lumMod val="75000"/>
                  </a:schemeClr>
                </a:solidFill>
              </a:rPr>
              <a:t>le site de la DSDEN 92</a:t>
            </a:r>
            <a:endParaRPr lang="fr-FR" sz="3200" dirty="0">
              <a:solidFill>
                <a:schemeClr val="accent1">
                  <a:lumMod val="75000"/>
                </a:schemeClr>
              </a:solidFill>
            </a:endParaRPr>
          </a:p>
        </p:txBody>
      </p:sp>
      <p:pic>
        <p:nvPicPr>
          <p:cNvPr id="6" name="Image 5">
            <a:hlinkClick r:id="rId2"/>
          </p:cNvPr>
          <p:cNvPicPr>
            <a:picLocks noChangeAspect="1"/>
          </p:cNvPicPr>
          <p:nvPr/>
        </p:nvPicPr>
        <p:blipFill rotWithShape="1">
          <a:blip r:embed="rId3"/>
          <a:srcRect l="30355" t="28892" r="43338" b="5982"/>
          <a:stretch/>
        </p:blipFill>
        <p:spPr>
          <a:xfrm>
            <a:off x="4617258" y="404948"/>
            <a:ext cx="4487553" cy="6245940"/>
          </a:xfrm>
          <a:prstGeom prst="rect">
            <a:avLst/>
          </a:prstGeom>
        </p:spPr>
      </p:pic>
    </p:spTree>
    <p:extLst>
      <p:ext uri="{BB962C8B-B14F-4D97-AF65-F5344CB8AC3E}">
        <p14:creationId xmlns:p14="http://schemas.microsoft.com/office/powerpoint/2010/main" val="2661873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367" y="1567543"/>
            <a:ext cx="11270662" cy="6164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à coins arrondis 2"/>
          <p:cNvSpPr/>
          <p:nvPr/>
        </p:nvSpPr>
        <p:spPr>
          <a:xfrm>
            <a:off x="2690949" y="471884"/>
            <a:ext cx="6635931" cy="109565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659672" y="668999"/>
            <a:ext cx="10721593" cy="769441"/>
          </a:xfrm>
          <a:prstGeom prst="rect">
            <a:avLst/>
          </a:prstGeom>
          <a:noFill/>
        </p:spPr>
        <p:txBody>
          <a:bodyPr wrap="square" lIns="91440" tIns="45720" rIns="91440" bIns="45720">
            <a:spAutoFit/>
          </a:bodyPr>
          <a:lstStyle/>
          <a:p>
            <a:pPr algn="ctr"/>
            <a:r>
              <a:rPr lang="fr-FR" sz="4400" b="1" i="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Retour au guide CE1…</a:t>
            </a:r>
            <a:endParaRPr lang="fr-FR" sz="4400" b="1" i="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3561678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571500" indent="-571500" algn="just">
              <a:buFont typeface="Arial" pitchFamily="34" charset="0"/>
              <a:buChar char="•"/>
            </a:pPr>
            <a:r>
              <a:rPr lang="fr-FR" sz="3000" b="1" dirty="0">
                <a:solidFill>
                  <a:srgbClr val="FF0000"/>
                </a:solidFill>
              </a:rPr>
              <a:t>La compréhension</a:t>
            </a:r>
            <a:endParaRPr lang="fr-FR" sz="3000" b="1" dirty="0">
              <a:solidFill>
                <a:srgbClr val="FF0000"/>
              </a:solidFill>
            </a:endParaRPr>
          </a:p>
        </p:txBody>
      </p:sp>
      <p:sp>
        <p:nvSpPr>
          <p:cNvPr id="3" name="Espace réservé du contenu 2"/>
          <p:cNvSpPr>
            <a:spLocks noGrp="1"/>
          </p:cNvSpPr>
          <p:nvPr>
            <p:ph idx="1"/>
          </p:nvPr>
        </p:nvSpPr>
        <p:spPr>
          <a:xfrm>
            <a:off x="2114872" y="2632248"/>
            <a:ext cx="8229600" cy="820688"/>
          </a:xfrm>
        </p:spPr>
        <p:txBody>
          <a:bodyPr>
            <a:normAutofit/>
          </a:bodyPr>
          <a:lstStyle/>
          <a:p>
            <a:r>
              <a:rPr lang="fr-FR" dirty="0" smtClean="0"/>
              <a:t>Lien entre volume des textes lus et compréhension</a:t>
            </a:r>
            <a:endParaRPr lang="fr-FR" dirty="0"/>
          </a:p>
        </p:txBody>
      </p:sp>
      <p:sp>
        <p:nvSpPr>
          <p:cNvPr id="4" name="Espace réservé du contenu 2"/>
          <p:cNvSpPr txBox="1">
            <a:spLocks/>
          </p:cNvSpPr>
          <p:nvPr/>
        </p:nvSpPr>
        <p:spPr>
          <a:xfrm>
            <a:off x="2114872" y="1565176"/>
            <a:ext cx="8229600"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700" dirty="0"/>
              <a:t>Lien entre le décodage et la compréhension</a:t>
            </a:r>
            <a:endParaRPr lang="fr-FR" sz="2700" dirty="0"/>
          </a:p>
        </p:txBody>
      </p:sp>
      <p:sp>
        <p:nvSpPr>
          <p:cNvPr id="5" name="Espace réservé du contenu 2"/>
          <p:cNvSpPr txBox="1">
            <a:spLocks/>
          </p:cNvSpPr>
          <p:nvPr/>
        </p:nvSpPr>
        <p:spPr>
          <a:xfrm>
            <a:off x="2114872" y="3452936"/>
            <a:ext cx="8229600" cy="8206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2700" dirty="0"/>
              <a:t>Corrélation plaisir de lire et compréhension</a:t>
            </a:r>
            <a:endParaRPr lang="fr-FR" sz="2700" dirty="0"/>
          </a:p>
        </p:txBody>
      </p:sp>
    </p:spTree>
    <p:extLst>
      <p:ext uri="{BB962C8B-B14F-4D97-AF65-F5344CB8AC3E}">
        <p14:creationId xmlns:p14="http://schemas.microsoft.com/office/powerpoint/2010/main" val="323052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955" y="548640"/>
            <a:ext cx="11034100" cy="598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7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à coins arrondis 6"/>
          <p:cNvSpPr/>
          <p:nvPr/>
        </p:nvSpPr>
        <p:spPr>
          <a:xfrm>
            <a:off x="1423851" y="2155370"/>
            <a:ext cx="9509760" cy="22337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a:off x="1685108" y="2717073"/>
            <a:ext cx="8869680" cy="1107996"/>
          </a:xfrm>
          <a:prstGeom prst="rect">
            <a:avLst/>
          </a:prstGeom>
          <a:noFill/>
        </p:spPr>
        <p:txBody>
          <a:bodyPr wrap="square" lIns="91440" tIns="45720" rIns="91440" bIns="45720">
            <a:spAutoFit/>
          </a:bodyPr>
          <a:lstStyle/>
          <a:p>
            <a:pPr algn="ctr"/>
            <a:r>
              <a:rPr lang="fr-FR" sz="66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Le carnet de lecteur</a:t>
            </a:r>
            <a:endParaRPr lang="fr-FR" sz="6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526003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9071" t="16696" r="13221" b="5624"/>
          <a:stretch/>
        </p:blipFill>
        <p:spPr>
          <a:xfrm>
            <a:off x="0" y="26126"/>
            <a:ext cx="12192000" cy="6975566"/>
          </a:xfrm>
          <a:prstGeom prst="rect">
            <a:avLst/>
          </a:prstGeom>
        </p:spPr>
      </p:pic>
      <p:sp>
        <p:nvSpPr>
          <p:cNvPr id="4" name="Rectangle 3"/>
          <p:cNvSpPr/>
          <p:nvPr/>
        </p:nvSpPr>
        <p:spPr>
          <a:xfrm>
            <a:off x="5238206" y="0"/>
            <a:ext cx="6953794" cy="1058091"/>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0330778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Qu’est-ce qu’un carnet de lecture ?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a:bodyPr>
          <a:lstStyle/>
          <a:p>
            <a:pPr marL="0" indent="0">
              <a:buNone/>
            </a:pPr>
            <a:r>
              <a:rPr lang="fr-FR" dirty="0"/>
              <a:t>« Le carnet de lecture est un moyen efficace de conserver une trace de tes réactions aux textes, qu’elles aient été positives ou négatives. Il t’offre la chance de réagir personnellement, de poser des questions, de réfléchir sur les personnages, les évènements, la langue de l’auteur. Au fur et à mesure de tes lectures, prends le temps de t’arrêter pour noter tes observations. Tu peux le faire aussitôt qu’une idée te frappe ou tu peux attendre d’avoir lu une partie du texte, par exemple une dizaine de pages ou un chapitre. Tu ne devrais pas habituellement pas dépasser ce nombre de pages avant d’écrire dans ton carnet. » </a:t>
            </a:r>
          </a:p>
          <a:p>
            <a:pPr marL="0" indent="0" algn="r">
              <a:buNone/>
            </a:pPr>
            <a:r>
              <a:rPr lang="fr-FR" dirty="0" smtClean="0"/>
              <a:t>Extrait </a:t>
            </a:r>
            <a:r>
              <a:rPr lang="fr-FR" dirty="0"/>
              <a:t>de « Les textes littéraires à l’école » J. </a:t>
            </a:r>
            <a:r>
              <a:rPr lang="fr-FR" dirty="0"/>
              <a:t>Giasson</a:t>
            </a:r>
            <a:r>
              <a:rPr lang="fr-FR" dirty="0"/>
              <a:t> </a:t>
            </a:r>
          </a:p>
        </p:txBody>
      </p:sp>
    </p:spTree>
    <p:extLst>
      <p:ext uri="{BB962C8B-B14F-4D97-AF65-F5344CB8AC3E}">
        <p14:creationId xmlns:p14="http://schemas.microsoft.com/office/powerpoint/2010/main" val="22519148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t>Dans les programmes : </a:t>
            </a:r>
            <a:r>
              <a:rPr lang="fr-FR" dirty="0"/>
              <a:t/>
            </a:r>
            <a:br>
              <a:rPr lang="fr-FR" dirty="0"/>
            </a:br>
            <a:endParaRPr lang="fr-FR" dirty="0"/>
          </a:p>
        </p:txBody>
      </p:sp>
      <p:sp>
        <p:nvSpPr>
          <p:cNvPr id="3" name="Espace réservé du contenu 2"/>
          <p:cNvSpPr>
            <a:spLocks noGrp="1"/>
          </p:cNvSpPr>
          <p:nvPr>
            <p:ph idx="1"/>
          </p:nvPr>
        </p:nvSpPr>
        <p:spPr>
          <a:xfrm>
            <a:off x="838200" y="1162594"/>
            <a:ext cx="10515600" cy="5014369"/>
          </a:xfrm>
        </p:spPr>
        <p:txBody>
          <a:bodyPr>
            <a:normAutofit lnSpcReduction="10000"/>
          </a:bodyPr>
          <a:lstStyle/>
          <a:p>
            <a:pPr marL="0" indent="0">
              <a:buNone/>
            </a:pPr>
            <a:r>
              <a:rPr lang="fr-FR" dirty="0"/>
              <a:t>Parmi les compétences liées au domaine du français ; il est ouvertement fait référence à ce type d’outil : </a:t>
            </a:r>
          </a:p>
          <a:p>
            <a:pPr>
              <a:buFont typeface="Wingdings" panose="05000000000000000000" pitchFamily="2" charset="2"/>
              <a:buChar char="Ø"/>
            </a:pPr>
            <a:r>
              <a:rPr lang="fr-FR" dirty="0" smtClean="0"/>
              <a:t>Parmi </a:t>
            </a:r>
            <a:r>
              <a:rPr lang="fr-FR" dirty="0"/>
              <a:t>les exemples de situations, d’activités et de ressources pour l’élève liées à la compétence « Pratiquer différentes formes de lecture » : </a:t>
            </a:r>
            <a:r>
              <a:rPr lang="fr-FR" dirty="0" smtClean="0"/>
              <a:t>«</a:t>
            </a:r>
            <a:r>
              <a:rPr lang="fr-FR" dirty="0"/>
              <a:t> Lecture « libre », favorisée et valorisée, échanges sur les livres lus, tenue de journal de lecture ou d’un cahier personnel </a:t>
            </a:r>
            <a:r>
              <a:rPr lang="fr-FR" dirty="0" smtClean="0"/>
              <a:t>».</a:t>
            </a:r>
          </a:p>
          <a:p>
            <a:pPr>
              <a:buFont typeface="Wingdings" panose="05000000000000000000" pitchFamily="2" charset="2"/>
              <a:buChar char="Ø"/>
            </a:pPr>
            <a:r>
              <a:rPr lang="fr-FR" dirty="0" smtClean="0"/>
              <a:t>Un </a:t>
            </a:r>
            <a:r>
              <a:rPr lang="fr-FR" dirty="0"/>
              <a:t>tel outil vient donc bien développer les croisements entre les différentes compétences à travailler au cycle </a:t>
            </a:r>
            <a:r>
              <a:rPr lang="fr-FR" dirty="0" smtClean="0"/>
              <a:t>2.</a:t>
            </a:r>
          </a:p>
          <a:p>
            <a:pPr>
              <a:buFont typeface="Wingdings" panose="05000000000000000000" pitchFamily="2" charset="2"/>
              <a:buChar char="Ø"/>
            </a:pPr>
            <a:r>
              <a:rPr lang="fr-FR" dirty="0" smtClean="0"/>
              <a:t>Il </a:t>
            </a:r>
            <a:r>
              <a:rPr lang="fr-FR" dirty="0"/>
              <a:t>devient l’outil d’expression privilégié pour accompagner les élèves dans la construction de leur culture littéraire et de leur parcours de lecteur au travers de pratiques qui viennent nouer ainsi toujours plus étroitement les liens entre lecture et écriture mais aussi entre parcours scolaire et parcours personnel. </a:t>
            </a:r>
          </a:p>
        </p:txBody>
      </p:sp>
    </p:spTree>
    <p:extLst>
      <p:ext uri="{BB962C8B-B14F-4D97-AF65-F5344CB8AC3E}">
        <p14:creationId xmlns:p14="http://schemas.microsoft.com/office/powerpoint/2010/main" val="2481238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t>Questions : </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lnSpcReduction="10000"/>
          </a:bodyPr>
          <a:lstStyle/>
          <a:p>
            <a:pPr lvl="0"/>
            <a:r>
              <a:rPr lang="fr-FR" dirty="0" smtClean="0"/>
              <a:t>Quels </a:t>
            </a:r>
            <a:r>
              <a:rPr lang="fr-FR" dirty="0"/>
              <a:t>objectifs ? Pourquoi mettre en œuvre un tel dispositif ? </a:t>
            </a:r>
          </a:p>
          <a:p>
            <a:pPr lvl="0"/>
            <a:r>
              <a:rPr lang="fr-FR" dirty="0"/>
              <a:t>Comment démarrer ? Motiver, accompagner les élèves ?</a:t>
            </a:r>
          </a:p>
          <a:p>
            <a:pPr lvl="0"/>
            <a:r>
              <a:rPr lang="fr-FR" dirty="0"/>
              <a:t>Quand ? Quel temps disponible ? En classe ? Temps programmé ? temps autonome ? Laisser du temps ? Temps personnel ? </a:t>
            </a:r>
          </a:p>
          <a:p>
            <a:pPr lvl="0"/>
            <a:r>
              <a:rPr lang="fr-FR" dirty="0"/>
              <a:t>Quels contenus y apporter ?  Y a -t-il des éléments   incontournables ? Des éléments possibles et lesquels ? </a:t>
            </a:r>
          </a:p>
          <a:p>
            <a:pPr lvl="0"/>
            <a:r>
              <a:rPr lang="fr-FR" dirty="0"/>
              <a:t>Quelle forme peut-on lui donner ? Format ? Carnet individuel ou collectif  </a:t>
            </a:r>
          </a:p>
          <a:p>
            <a:r>
              <a:rPr lang="fr-FR" dirty="0"/>
              <a:t>Quel est le rôle de l’enseignant ? (Interventions, corrections, commentaires, dialogues, évaluation… ?)</a:t>
            </a:r>
          </a:p>
        </p:txBody>
      </p:sp>
    </p:spTree>
    <p:extLst>
      <p:ext uri="{BB962C8B-B14F-4D97-AF65-F5344CB8AC3E}">
        <p14:creationId xmlns:p14="http://schemas.microsoft.com/office/powerpoint/2010/main" val="2847656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Pour les élèves ayant des difficultés à rentrer dans l’écriture </a:t>
            </a:r>
            <a:endParaRPr lang="fr-FR" dirty="0"/>
          </a:p>
        </p:txBody>
      </p:sp>
      <p:sp>
        <p:nvSpPr>
          <p:cNvPr id="3" name="Espace réservé du contenu 2"/>
          <p:cNvSpPr>
            <a:spLocks noGrp="1"/>
          </p:cNvSpPr>
          <p:nvPr>
            <p:ph idx="1"/>
          </p:nvPr>
        </p:nvSpPr>
        <p:spPr>
          <a:xfrm>
            <a:off x="838199" y="1825624"/>
            <a:ext cx="10944497" cy="4731929"/>
          </a:xfrm>
        </p:spPr>
        <p:txBody>
          <a:bodyPr>
            <a:normAutofit lnSpcReduction="10000"/>
          </a:bodyPr>
          <a:lstStyle/>
          <a:p>
            <a:pPr marL="0" indent="0">
              <a:buNone/>
            </a:pPr>
            <a:r>
              <a:rPr lang="fr-FR" b="1" dirty="0" smtClean="0"/>
              <a:t>J. </a:t>
            </a:r>
            <a:r>
              <a:rPr lang="fr-FR" b="1" dirty="0" smtClean="0"/>
              <a:t>Giasson</a:t>
            </a:r>
            <a:r>
              <a:rPr lang="fr-FR" b="1" dirty="0" smtClean="0"/>
              <a:t> </a:t>
            </a:r>
            <a:r>
              <a:rPr lang="fr-FR" dirty="0" smtClean="0"/>
              <a:t>qui propose de donner à choisir un </a:t>
            </a:r>
            <a:r>
              <a:rPr lang="fr-FR" b="1" dirty="0" smtClean="0"/>
              <a:t>début de phrase </a:t>
            </a:r>
            <a:r>
              <a:rPr lang="fr-FR" dirty="0" smtClean="0"/>
              <a:t>qui correspond à ce que l’enfant veut écrire à propos de sa lecture :</a:t>
            </a:r>
          </a:p>
          <a:p>
            <a:pPr marL="0" indent="0">
              <a:buNone/>
            </a:pPr>
            <a:r>
              <a:rPr lang="fr-FR" dirty="0" smtClean="0"/>
              <a:t>J’ai remarqué que…				Je ne comprends pas…</a:t>
            </a:r>
          </a:p>
          <a:p>
            <a:pPr marL="0" indent="0">
              <a:buNone/>
            </a:pPr>
            <a:r>
              <a:rPr lang="fr-FR" dirty="0" smtClean="0"/>
              <a:t>J’ai été impressionné par…			J’ai été surpris par…</a:t>
            </a:r>
          </a:p>
          <a:p>
            <a:pPr marL="0" indent="0">
              <a:buNone/>
            </a:pPr>
            <a:r>
              <a:rPr lang="fr-FR" dirty="0" smtClean="0"/>
              <a:t>Je prévois que…					Je me demande si…</a:t>
            </a:r>
          </a:p>
          <a:p>
            <a:pPr marL="0" indent="0">
              <a:buNone/>
            </a:pPr>
            <a:r>
              <a:rPr lang="fr-FR" dirty="0" smtClean="0"/>
              <a:t>J’espère que…					J’aime… Je n’aime pas…</a:t>
            </a:r>
          </a:p>
          <a:p>
            <a:pPr marL="0" indent="0">
              <a:buNone/>
            </a:pPr>
            <a:r>
              <a:rPr lang="fr-FR" dirty="0" smtClean="0"/>
              <a:t>Je pense que…					Je n’avais pas pensé que…</a:t>
            </a:r>
          </a:p>
          <a:p>
            <a:pPr marL="0" indent="0">
              <a:buNone/>
            </a:pPr>
            <a:r>
              <a:rPr lang="fr-FR" dirty="0" smtClean="0"/>
              <a:t>Cette partie de l’histoire me rappelle…	Je crois que…</a:t>
            </a:r>
          </a:p>
          <a:p>
            <a:pPr marL="0" indent="0">
              <a:buNone/>
            </a:pPr>
            <a:r>
              <a:rPr lang="fr-FR" dirty="0" smtClean="0"/>
              <a:t>Cela me fait penser à…				Cela me rappelle…</a:t>
            </a:r>
          </a:p>
          <a:p>
            <a:pPr marL="0" indent="0">
              <a:buNone/>
            </a:pPr>
            <a:r>
              <a:rPr lang="fr-FR" dirty="0" smtClean="0"/>
              <a:t>Si j’étais … je…</a:t>
            </a:r>
            <a:endParaRPr lang="fr-FR" dirty="0"/>
          </a:p>
        </p:txBody>
      </p:sp>
    </p:spTree>
    <p:extLst>
      <p:ext uri="{BB962C8B-B14F-4D97-AF65-F5344CB8AC3E}">
        <p14:creationId xmlns:p14="http://schemas.microsoft.com/office/powerpoint/2010/main" val="33934423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830491" y="1149531"/>
            <a:ext cx="156755" cy="130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ZoneTexte 5"/>
          <p:cNvSpPr txBox="1"/>
          <p:nvPr/>
        </p:nvSpPr>
        <p:spPr>
          <a:xfrm>
            <a:off x="315686" y="1690688"/>
            <a:ext cx="11560628" cy="4616648"/>
          </a:xfrm>
          <a:prstGeom prst="rect">
            <a:avLst/>
          </a:prstGeom>
          <a:noFill/>
        </p:spPr>
        <p:txBody>
          <a:bodyPr wrap="square" rtlCol="0">
            <a:spAutoFit/>
          </a:bodyPr>
          <a:lstStyle/>
          <a:p>
            <a:pPr marL="285750" indent="-285750">
              <a:buFont typeface="Wingdings" panose="05000000000000000000" pitchFamily="2" charset="2"/>
              <a:buChar char="Ø"/>
            </a:pPr>
            <a:r>
              <a:rPr lang="fr-FR" sz="2100" dirty="0" smtClean="0"/>
              <a:t>À </a:t>
            </a:r>
            <a:r>
              <a:rPr lang="fr-FR" sz="2100" dirty="0"/>
              <a:t>q</a:t>
            </a:r>
            <a:r>
              <a:rPr lang="fr-FR" sz="2100" dirty="0" smtClean="0"/>
              <a:t>uel personnage aimerais-tu ressembler? Pourquoi? Quel personnage aimerais-tu jouer pourquoi?</a:t>
            </a:r>
          </a:p>
          <a:p>
            <a:pPr marL="285750" indent="-285750">
              <a:buFont typeface="Wingdings" panose="05000000000000000000" pitchFamily="2" charset="2"/>
              <a:buChar char="Ø"/>
            </a:pPr>
            <a:r>
              <a:rPr lang="fr-FR" sz="2100" dirty="0" smtClean="0"/>
              <a:t>Qu’est-ce que tu aimerais poser comme question à l’auteur?</a:t>
            </a:r>
          </a:p>
          <a:p>
            <a:pPr marL="285750" indent="-285750">
              <a:buFont typeface="Wingdings" panose="05000000000000000000" pitchFamily="2" charset="2"/>
              <a:buChar char="Ø"/>
            </a:pPr>
            <a:r>
              <a:rPr lang="fr-FR" sz="2100" dirty="0" smtClean="0"/>
              <a:t>Es-tu d’accord avec la fin du livre? Es-tu surpris par la fin de l’histoire? Qu’aurais-tu imaginé comme fin? </a:t>
            </a:r>
          </a:p>
          <a:p>
            <a:pPr marL="285750" indent="-285750">
              <a:buFont typeface="Wingdings" panose="05000000000000000000" pitchFamily="2" charset="2"/>
              <a:buChar char="Ø"/>
            </a:pPr>
            <a:r>
              <a:rPr lang="fr-FR" sz="2100" dirty="0" smtClean="0"/>
              <a:t>Qu’est-ce qui t’a surpris dans ce livre? Quel personnage t’a surpris?</a:t>
            </a:r>
          </a:p>
          <a:p>
            <a:pPr marL="285750" indent="-285750">
              <a:buFont typeface="Wingdings" panose="05000000000000000000" pitchFamily="2" charset="2"/>
              <a:buChar char="Ø"/>
            </a:pPr>
            <a:r>
              <a:rPr lang="fr-FR" sz="2100" dirty="0" smtClean="0"/>
              <a:t>Avec quel personnage aimerais-tu être ami?</a:t>
            </a:r>
          </a:p>
          <a:p>
            <a:pPr marL="285750" indent="-285750">
              <a:buFont typeface="Wingdings" panose="05000000000000000000" pitchFamily="2" charset="2"/>
              <a:buChar char="Ø"/>
            </a:pPr>
            <a:r>
              <a:rPr lang="fr-FR" sz="2100" dirty="0" smtClean="0"/>
              <a:t>N’aimerais-tu pas être ami?</a:t>
            </a:r>
          </a:p>
          <a:p>
            <a:pPr marL="285750" indent="-285750">
              <a:buFont typeface="Wingdings" panose="05000000000000000000" pitchFamily="2" charset="2"/>
              <a:buChar char="Ø"/>
            </a:pPr>
            <a:r>
              <a:rPr lang="fr-FR" sz="2100" dirty="0" smtClean="0"/>
              <a:t>Comment aurais-tu réagis par rapport à … ?</a:t>
            </a:r>
            <a:endParaRPr lang="fr-FR" sz="2100" dirty="0"/>
          </a:p>
          <a:p>
            <a:pPr marL="285750" indent="-285750">
              <a:buFont typeface="Wingdings" panose="05000000000000000000" pitchFamily="2" charset="2"/>
              <a:buChar char="Ø"/>
            </a:pPr>
            <a:r>
              <a:rPr lang="fr-FR" sz="2100" dirty="0" smtClean="0"/>
              <a:t>Quel moment as-tu préféré dans l’histoire? Pourquoi?</a:t>
            </a:r>
          </a:p>
          <a:p>
            <a:pPr marL="285750" indent="-285750">
              <a:buFont typeface="Wingdings" panose="05000000000000000000" pitchFamily="2" charset="2"/>
              <a:buChar char="Ø"/>
            </a:pPr>
            <a:r>
              <a:rPr lang="fr-FR" sz="2100" dirty="0" smtClean="0"/>
              <a:t>Qu’est-ce que tu n’as pas compris dans l’histoire?</a:t>
            </a:r>
          </a:p>
          <a:p>
            <a:pPr marL="285750" indent="-285750">
              <a:buFont typeface="Wingdings" panose="05000000000000000000" pitchFamily="2" charset="2"/>
              <a:buChar char="Ø"/>
            </a:pPr>
            <a:r>
              <a:rPr lang="fr-FR" sz="2100" dirty="0" smtClean="0"/>
              <a:t>À quel livre, film, dessin animé cette histoire te fait penser?</a:t>
            </a:r>
          </a:p>
          <a:p>
            <a:pPr marL="285750" indent="-285750">
              <a:buFont typeface="Wingdings" panose="05000000000000000000" pitchFamily="2" charset="2"/>
              <a:buChar char="Ø"/>
            </a:pPr>
            <a:r>
              <a:rPr lang="fr-FR" sz="2100" dirty="0" smtClean="0"/>
              <a:t>Est-ce que cette histoire te rappelle un évènement de ta vie? Lequel? Pourquoi?</a:t>
            </a:r>
          </a:p>
          <a:p>
            <a:pPr marL="285750" indent="-285750">
              <a:buFont typeface="Wingdings" panose="05000000000000000000" pitchFamily="2" charset="2"/>
              <a:buChar char="Ø"/>
            </a:pPr>
            <a:r>
              <a:rPr lang="fr-FR" sz="2100" dirty="0" smtClean="0"/>
              <a:t>Est-ce que tu aurais envie de lire un autre livre du même auteur, avec le même héros (ou héroïne)?</a:t>
            </a:r>
          </a:p>
          <a:p>
            <a:pPr marL="285750" indent="-285750">
              <a:buFont typeface="Wingdings" panose="05000000000000000000" pitchFamily="2" charset="2"/>
              <a:buChar char="Ø"/>
            </a:pPr>
            <a:r>
              <a:rPr lang="fr-FR" sz="2100" dirty="0" smtClean="0"/>
              <a:t>Qu’est-ce que tu as appris ou découvert dans ce livre?</a:t>
            </a:r>
          </a:p>
        </p:txBody>
      </p:sp>
      <p:sp>
        <p:nvSpPr>
          <p:cNvPr id="8" name="Titre 1"/>
          <p:cNvSpPr>
            <a:spLocks noGrp="1"/>
          </p:cNvSpPr>
          <p:nvPr>
            <p:ph type="title"/>
          </p:nvPr>
        </p:nvSpPr>
        <p:spPr>
          <a:xfrm>
            <a:off x="838200" y="365125"/>
            <a:ext cx="10515600" cy="1325563"/>
          </a:xfrm>
        </p:spPr>
        <p:txBody>
          <a:bodyPr/>
          <a:lstStyle/>
          <a:p>
            <a:pPr algn="ctr"/>
            <a:r>
              <a:rPr lang="fr-FR" dirty="0" smtClean="0"/>
              <a:t>Des questions pour faciliter…</a:t>
            </a:r>
            <a:endParaRPr lang="fr-FR" dirty="0"/>
          </a:p>
        </p:txBody>
      </p:sp>
    </p:spTree>
    <p:extLst>
      <p:ext uri="{BB962C8B-B14F-4D97-AF65-F5344CB8AC3E}">
        <p14:creationId xmlns:p14="http://schemas.microsoft.com/office/powerpoint/2010/main" val="12788439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613954" y="457199"/>
            <a:ext cx="10528663" cy="6139543"/>
          </a:xfrm>
          <a:prstGeom prst="rect">
            <a:avLst/>
          </a:prstGeom>
        </p:spPr>
      </p:pic>
    </p:spTree>
    <p:extLst>
      <p:ext uri="{BB962C8B-B14F-4D97-AF65-F5344CB8AC3E}">
        <p14:creationId xmlns:p14="http://schemas.microsoft.com/office/powerpoint/2010/main" val="34946177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503" y="365125"/>
            <a:ext cx="12087497" cy="1325563"/>
          </a:xfrm>
        </p:spPr>
        <p:txBody>
          <a:bodyPr>
            <a:normAutofit/>
          </a:bodyPr>
          <a:lstStyle/>
          <a:p>
            <a:pPr algn="ctr"/>
            <a:r>
              <a:rPr lang="fr-FR" sz="3800" dirty="0"/>
              <a:t>Les démarches liées ou se rapprochant des cartes mentales</a:t>
            </a:r>
          </a:p>
        </p:txBody>
      </p:sp>
      <p:pic>
        <p:nvPicPr>
          <p:cNvPr id="4" name="Image 3"/>
          <p:cNvPicPr/>
          <p:nvPr/>
        </p:nvPicPr>
        <p:blipFill>
          <a:blip r:embed="rId2"/>
          <a:stretch>
            <a:fillRect/>
          </a:stretch>
        </p:blipFill>
        <p:spPr>
          <a:xfrm>
            <a:off x="1502229" y="1254035"/>
            <a:ext cx="8569233" cy="5603966"/>
          </a:xfrm>
          <a:prstGeom prst="rect">
            <a:avLst/>
          </a:prstGeom>
        </p:spPr>
      </p:pic>
    </p:spTree>
    <p:extLst>
      <p:ext uri="{BB962C8B-B14F-4D97-AF65-F5344CB8AC3E}">
        <p14:creationId xmlns:p14="http://schemas.microsoft.com/office/powerpoint/2010/main" val="521758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679269" y="1"/>
            <a:ext cx="11247120" cy="6858000"/>
          </a:xfrm>
          <a:prstGeom prst="rect">
            <a:avLst/>
          </a:prstGeom>
        </p:spPr>
      </p:pic>
    </p:spTree>
    <p:extLst>
      <p:ext uri="{BB962C8B-B14F-4D97-AF65-F5344CB8AC3E}">
        <p14:creationId xmlns:p14="http://schemas.microsoft.com/office/powerpoint/2010/main" val="31512152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979715" y="339634"/>
            <a:ext cx="10254342" cy="6309360"/>
          </a:xfrm>
          <a:prstGeom prst="rect">
            <a:avLst/>
          </a:prstGeom>
        </p:spPr>
      </p:pic>
    </p:spTree>
    <p:extLst>
      <p:ext uri="{BB962C8B-B14F-4D97-AF65-F5344CB8AC3E}">
        <p14:creationId xmlns:p14="http://schemas.microsoft.com/office/powerpoint/2010/main" val="40154503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509451" y="143692"/>
            <a:ext cx="11443063" cy="6596742"/>
          </a:xfrm>
          <a:prstGeom prst="rect">
            <a:avLst/>
          </a:prstGeom>
        </p:spPr>
      </p:pic>
    </p:spTree>
    <p:extLst>
      <p:ext uri="{BB962C8B-B14F-4D97-AF65-F5344CB8AC3E}">
        <p14:creationId xmlns:p14="http://schemas.microsoft.com/office/powerpoint/2010/main" val="1284356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a:srcRect l="8469" t="16161" r="13020" b="5626"/>
          <a:stretch/>
        </p:blipFill>
        <p:spPr>
          <a:xfrm>
            <a:off x="0" y="0"/>
            <a:ext cx="12191999" cy="6858000"/>
          </a:xfrm>
          <a:prstGeom prst="rect">
            <a:avLst/>
          </a:prstGeom>
        </p:spPr>
      </p:pic>
      <p:pic>
        <p:nvPicPr>
          <p:cNvPr id="3" name="Imag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3668" y="253807"/>
            <a:ext cx="6968332" cy="1072989"/>
          </a:xfrm>
          <a:prstGeom prst="rect">
            <a:avLst/>
          </a:prstGeom>
        </p:spPr>
      </p:pic>
    </p:spTree>
    <p:extLst>
      <p:ext uri="{BB962C8B-B14F-4D97-AF65-F5344CB8AC3E}">
        <p14:creationId xmlns:p14="http://schemas.microsoft.com/office/powerpoint/2010/main" val="5606179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927463" y="117566"/>
            <a:ext cx="10398034" cy="6609805"/>
          </a:xfrm>
          <a:prstGeom prst="rect">
            <a:avLst/>
          </a:prstGeom>
        </p:spPr>
      </p:pic>
    </p:spTree>
    <p:extLst>
      <p:ext uri="{BB962C8B-B14F-4D97-AF65-F5344CB8AC3E}">
        <p14:creationId xmlns:p14="http://schemas.microsoft.com/office/powerpoint/2010/main" val="18473490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995910" y="39189"/>
            <a:ext cx="10421028" cy="6675287"/>
          </a:xfrm>
          <a:prstGeom prst="rect">
            <a:avLst/>
          </a:prstGeom>
        </p:spPr>
      </p:pic>
    </p:spTree>
    <p:extLst>
      <p:ext uri="{BB962C8B-B14F-4D97-AF65-F5344CB8AC3E}">
        <p14:creationId xmlns:p14="http://schemas.microsoft.com/office/powerpoint/2010/main" val="365380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862149" y="509451"/>
            <a:ext cx="10907485" cy="6087291"/>
          </a:xfrm>
          <a:prstGeom prst="rect">
            <a:avLst/>
          </a:prstGeom>
        </p:spPr>
      </p:pic>
    </p:spTree>
    <p:extLst>
      <p:ext uri="{BB962C8B-B14F-4D97-AF65-F5344CB8AC3E}">
        <p14:creationId xmlns:p14="http://schemas.microsoft.com/office/powerpoint/2010/main" val="40100788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757646" y="300445"/>
            <a:ext cx="11155680" cy="6387737"/>
          </a:xfrm>
          <a:prstGeom prst="rect">
            <a:avLst/>
          </a:prstGeom>
        </p:spPr>
      </p:pic>
    </p:spTree>
    <p:extLst>
      <p:ext uri="{BB962C8B-B14F-4D97-AF65-F5344CB8AC3E}">
        <p14:creationId xmlns:p14="http://schemas.microsoft.com/office/powerpoint/2010/main" val="4062308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339633" y="-1"/>
            <a:ext cx="11168743" cy="6505303"/>
          </a:xfrm>
          <a:prstGeom prst="rect">
            <a:avLst/>
          </a:prstGeom>
        </p:spPr>
      </p:pic>
    </p:spTree>
    <p:extLst>
      <p:ext uri="{BB962C8B-B14F-4D97-AF65-F5344CB8AC3E}">
        <p14:creationId xmlns:p14="http://schemas.microsoft.com/office/powerpoint/2010/main" val="6091604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tretch>
            <a:fillRect/>
          </a:stretch>
        </p:blipFill>
        <p:spPr>
          <a:xfrm>
            <a:off x="809898" y="287382"/>
            <a:ext cx="10894423" cy="6165669"/>
          </a:xfrm>
          <a:prstGeom prst="rect">
            <a:avLst/>
          </a:prstGeom>
        </p:spPr>
      </p:pic>
    </p:spTree>
    <p:extLst>
      <p:ext uri="{BB962C8B-B14F-4D97-AF65-F5344CB8AC3E}">
        <p14:creationId xmlns:p14="http://schemas.microsoft.com/office/powerpoint/2010/main" val="3302394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email">
            <a:extLst>
              <a:ext uri="{28A0092B-C50C-407E-A947-70E740481C1C}">
                <a14:useLocalDpi xmlns:a14="http://schemas.microsoft.com/office/drawing/2010/main"/>
              </a:ext>
            </a:extLst>
          </a:blip>
          <a:srcRect l="5620" t="48191" r="2551" b="3814"/>
          <a:stretch/>
        </p:blipFill>
        <p:spPr>
          <a:xfrm>
            <a:off x="483326" y="3566160"/>
            <a:ext cx="11207931" cy="3291840"/>
          </a:xfrm>
          <a:prstGeom prst="rect">
            <a:avLst/>
          </a:prstGeom>
        </p:spPr>
      </p:pic>
      <p:graphicFrame>
        <p:nvGraphicFramePr>
          <p:cNvPr id="5" name="Tableau 4"/>
          <p:cNvGraphicFramePr>
            <a:graphicFrameLocks noGrp="1"/>
          </p:cNvGraphicFramePr>
          <p:nvPr>
            <p:extLst/>
          </p:nvPr>
        </p:nvGraphicFramePr>
        <p:xfrm>
          <a:off x="483326" y="1451185"/>
          <a:ext cx="10998925" cy="1828800"/>
        </p:xfrm>
        <a:graphic>
          <a:graphicData uri="http://schemas.openxmlformats.org/drawingml/2006/table">
            <a:tbl>
              <a:tblPr firstRow="1" bandRow="1">
                <a:tableStyleId>{5C22544A-7EE6-4342-B048-85BDC9FD1C3A}</a:tableStyleId>
              </a:tblPr>
              <a:tblGrid>
                <a:gridCol w="2199785">
                  <a:extLst>
                    <a:ext uri="{9D8B030D-6E8A-4147-A177-3AD203B41FA5}">
                      <a16:colId xmlns:a16="http://schemas.microsoft.com/office/drawing/2014/main" val="3256980805"/>
                    </a:ext>
                  </a:extLst>
                </a:gridCol>
                <a:gridCol w="2199785">
                  <a:extLst>
                    <a:ext uri="{9D8B030D-6E8A-4147-A177-3AD203B41FA5}">
                      <a16:colId xmlns:a16="http://schemas.microsoft.com/office/drawing/2014/main" val="270249750"/>
                    </a:ext>
                  </a:extLst>
                </a:gridCol>
                <a:gridCol w="2199785">
                  <a:extLst>
                    <a:ext uri="{9D8B030D-6E8A-4147-A177-3AD203B41FA5}">
                      <a16:colId xmlns:a16="http://schemas.microsoft.com/office/drawing/2014/main" val="2187060775"/>
                    </a:ext>
                  </a:extLst>
                </a:gridCol>
                <a:gridCol w="2199785">
                  <a:extLst>
                    <a:ext uri="{9D8B030D-6E8A-4147-A177-3AD203B41FA5}">
                      <a16:colId xmlns:a16="http://schemas.microsoft.com/office/drawing/2014/main" val="46593323"/>
                    </a:ext>
                  </a:extLst>
                </a:gridCol>
                <a:gridCol w="2199785">
                  <a:extLst>
                    <a:ext uri="{9D8B030D-6E8A-4147-A177-3AD203B41FA5}">
                      <a16:colId xmlns:a16="http://schemas.microsoft.com/office/drawing/2014/main" val="3767602688"/>
                    </a:ext>
                  </a:extLst>
                </a:gridCol>
              </a:tblGrid>
              <a:tr h="370840">
                <a:tc>
                  <a:txBody>
                    <a:bodyPr/>
                    <a:lstStyle/>
                    <a:p>
                      <a:pPr algn="ctr"/>
                      <a:r>
                        <a:rPr lang="fr-FR" dirty="0" smtClean="0">
                          <a:solidFill>
                            <a:schemeClr val="tx1"/>
                          </a:solidFill>
                        </a:rPr>
                        <a:t>Domaine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Compétence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Activité</a:t>
                      </a:r>
                      <a:r>
                        <a:rPr lang="fr-FR" baseline="0" dirty="0" smtClean="0">
                          <a:solidFill>
                            <a:schemeClr val="tx1"/>
                          </a:solidFill>
                        </a:rPr>
                        <a:t> CP</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smtClean="0">
                          <a:solidFill>
                            <a:schemeClr val="tx1"/>
                          </a:solidFill>
                        </a:rPr>
                        <a:t>Activité CP point d’étape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Activité CE1</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6216099"/>
                  </a:ext>
                </a:extLst>
              </a:tr>
              <a:tr h="370840">
                <a:tc>
                  <a:txBody>
                    <a:bodyPr/>
                    <a:lstStyle/>
                    <a:p>
                      <a:pPr algn="ctr"/>
                      <a:r>
                        <a:rPr lang="fr-FR" dirty="0" smtClean="0">
                          <a:solidFill>
                            <a:schemeClr val="tx1"/>
                          </a:solidFill>
                        </a:rPr>
                        <a:t>Langage Oral :  Ecouter pour comprendre des messages oraux</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Comprendre des phrases lues par l’enseignant</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Ecouter une phrase puis</a:t>
                      </a:r>
                      <a:r>
                        <a:rPr lang="fr-FR" baseline="0" dirty="0" smtClean="0">
                          <a:solidFill>
                            <a:schemeClr val="tx1"/>
                          </a:solidFill>
                        </a:rPr>
                        <a:t> entourez l’image parmi 4 propositions</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Ecouter une phrase puis</a:t>
                      </a:r>
                      <a:r>
                        <a:rPr lang="fr-FR" baseline="0" dirty="0" smtClean="0">
                          <a:solidFill>
                            <a:schemeClr val="tx1"/>
                          </a:solidFill>
                        </a:rPr>
                        <a:t> entourez l’image parmi 4 propositions</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smtClean="0">
                          <a:solidFill>
                            <a:schemeClr val="tx1"/>
                          </a:solidFill>
                        </a:rPr>
                        <a:t>Ecouter une phrase puis</a:t>
                      </a:r>
                      <a:r>
                        <a:rPr lang="fr-FR" baseline="0" dirty="0" smtClean="0">
                          <a:solidFill>
                            <a:schemeClr val="tx1"/>
                          </a:solidFill>
                        </a:rPr>
                        <a:t> entourez l’image parmi 4 propositions</a:t>
                      </a:r>
                      <a:endParaRPr lang="fr-FR"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52819"/>
                  </a:ext>
                </a:extLst>
              </a:tr>
            </a:tbl>
          </a:graphicData>
        </a:graphic>
      </p:graphicFrame>
      <p:sp>
        <p:nvSpPr>
          <p:cNvPr id="8" name="ZoneTexte 7"/>
          <p:cNvSpPr txBox="1"/>
          <p:nvPr/>
        </p:nvSpPr>
        <p:spPr>
          <a:xfrm>
            <a:off x="5166359" y="1031437"/>
            <a:ext cx="1841863" cy="369332"/>
          </a:xfrm>
          <a:prstGeom prst="rect">
            <a:avLst/>
          </a:prstGeom>
          <a:noFill/>
        </p:spPr>
        <p:txBody>
          <a:bodyPr wrap="square" rtlCol="0">
            <a:spAutoFit/>
          </a:bodyPr>
          <a:lstStyle/>
          <a:p>
            <a:r>
              <a:rPr lang="fr-FR" b="1" dirty="0" smtClean="0">
                <a:solidFill>
                  <a:srgbClr val="FF0000"/>
                </a:solidFill>
              </a:rPr>
              <a:t>CP : Exercice 13</a:t>
            </a:r>
            <a:endParaRPr lang="fr-FR" b="1" dirty="0">
              <a:solidFill>
                <a:srgbClr val="FF0000"/>
              </a:solidFill>
            </a:endParaRPr>
          </a:p>
        </p:txBody>
      </p:sp>
      <p:sp>
        <p:nvSpPr>
          <p:cNvPr id="9" name="ZoneTexte 8"/>
          <p:cNvSpPr txBox="1"/>
          <p:nvPr/>
        </p:nvSpPr>
        <p:spPr>
          <a:xfrm>
            <a:off x="9531531" y="1031437"/>
            <a:ext cx="1841863" cy="369332"/>
          </a:xfrm>
          <a:prstGeom prst="rect">
            <a:avLst/>
          </a:prstGeom>
          <a:noFill/>
        </p:spPr>
        <p:txBody>
          <a:bodyPr wrap="square" rtlCol="0">
            <a:spAutoFit/>
          </a:bodyPr>
          <a:lstStyle/>
          <a:p>
            <a:r>
              <a:rPr lang="fr-FR" b="1" dirty="0" smtClean="0">
                <a:solidFill>
                  <a:srgbClr val="FF0000"/>
                </a:solidFill>
              </a:rPr>
              <a:t>CE1 : Exercice 11</a:t>
            </a:r>
            <a:endParaRPr lang="fr-FR" b="1" dirty="0">
              <a:solidFill>
                <a:srgbClr val="FF0000"/>
              </a:solidFill>
            </a:endParaRPr>
          </a:p>
        </p:txBody>
      </p:sp>
      <p:sp>
        <p:nvSpPr>
          <p:cNvPr id="10" name="ZoneTexte 9"/>
          <p:cNvSpPr txBox="1"/>
          <p:nvPr/>
        </p:nvSpPr>
        <p:spPr>
          <a:xfrm>
            <a:off x="7348945" y="795826"/>
            <a:ext cx="1841863" cy="646331"/>
          </a:xfrm>
          <a:prstGeom prst="rect">
            <a:avLst/>
          </a:prstGeom>
          <a:noFill/>
        </p:spPr>
        <p:txBody>
          <a:bodyPr wrap="square" rtlCol="0">
            <a:spAutoFit/>
          </a:bodyPr>
          <a:lstStyle/>
          <a:p>
            <a:r>
              <a:rPr lang="fr-FR" b="1" dirty="0" smtClean="0">
                <a:solidFill>
                  <a:srgbClr val="FF0000"/>
                </a:solidFill>
              </a:rPr>
              <a:t>CP Point d’étape: Exercice 3</a:t>
            </a:r>
            <a:endParaRPr lang="fr-FR" b="1" dirty="0">
              <a:solidFill>
                <a:srgbClr val="FF0000"/>
              </a:solidFill>
            </a:endParaRPr>
          </a:p>
        </p:txBody>
      </p:sp>
      <p:sp>
        <p:nvSpPr>
          <p:cNvPr id="11" name="Rectangle 10"/>
          <p:cNvSpPr/>
          <p:nvPr/>
        </p:nvSpPr>
        <p:spPr>
          <a:xfrm>
            <a:off x="2088215" y="195513"/>
            <a:ext cx="7998152" cy="461665"/>
          </a:xfrm>
          <a:prstGeom prst="rect">
            <a:avLst/>
          </a:prstGeom>
        </p:spPr>
        <p:txBody>
          <a:bodyPr wrap="none">
            <a:spAutoFit/>
          </a:bodyPr>
          <a:lstStyle/>
          <a:p>
            <a:pPr algn="ctr"/>
            <a:r>
              <a:rPr lang="fr-FR" sz="2400" b="1" dirty="0"/>
              <a:t>Langage Oral :  Ecouter pour comprendre des messages oraux</a:t>
            </a:r>
          </a:p>
        </p:txBody>
      </p:sp>
    </p:spTree>
    <p:extLst>
      <p:ext uri="{BB962C8B-B14F-4D97-AF65-F5344CB8AC3E}">
        <p14:creationId xmlns:p14="http://schemas.microsoft.com/office/powerpoint/2010/main" val="9111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177" y="258132"/>
            <a:ext cx="10171612" cy="369332"/>
          </a:xfrm>
          <a:prstGeom prst="rect">
            <a:avLst/>
          </a:prstGeom>
        </p:spPr>
        <p:txBody>
          <a:bodyPr wrap="square">
            <a:spAutoFit/>
          </a:bodyPr>
          <a:lstStyle/>
          <a:p>
            <a:r>
              <a:rPr lang="fr-FR" b="1" dirty="0" smtClean="0"/>
              <a:t>Exemple de résultats en circonscription (633/647 - 617/637)</a:t>
            </a:r>
            <a:endParaRPr lang="fr-FR" b="1" dirty="0"/>
          </a:p>
        </p:txBody>
      </p:sp>
      <p:graphicFrame>
        <p:nvGraphicFramePr>
          <p:cNvPr id="6" name="Tableau 5"/>
          <p:cNvGraphicFramePr>
            <a:graphicFrameLocks noGrp="1"/>
          </p:cNvGraphicFramePr>
          <p:nvPr>
            <p:extLst/>
          </p:nvPr>
        </p:nvGraphicFramePr>
        <p:xfrm>
          <a:off x="383177" y="853780"/>
          <a:ext cx="11242767" cy="1724683"/>
        </p:xfrm>
        <a:graphic>
          <a:graphicData uri="http://schemas.openxmlformats.org/drawingml/2006/table">
            <a:tbl>
              <a:tblPr firstRow="1" bandRow="1">
                <a:tableStyleId>{5C22544A-7EE6-4342-B048-85BDC9FD1C3A}</a:tableStyleId>
              </a:tblPr>
              <a:tblGrid>
                <a:gridCol w="3747589">
                  <a:extLst>
                    <a:ext uri="{9D8B030D-6E8A-4147-A177-3AD203B41FA5}">
                      <a16:colId xmlns:a16="http://schemas.microsoft.com/office/drawing/2014/main" val="1451645918"/>
                    </a:ext>
                  </a:extLst>
                </a:gridCol>
                <a:gridCol w="3747589">
                  <a:extLst>
                    <a:ext uri="{9D8B030D-6E8A-4147-A177-3AD203B41FA5}">
                      <a16:colId xmlns:a16="http://schemas.microsoft.com/office/drawing/2014/main" val="939768147"/>
                    </a:ext>
                  </a:extLst>
                </a:gridCol>
                <a:gridCol w="3747589">
                  <a:extLst>
                    <a:ext uri="{9D8B030D-6E8A-4147-A177-3AD203B41FA5}">
                      <a16:colId xmlns:a16="http://schemas.microsoft.com/office/drawing/2014/main" val="1250844746"/>
                    </a:ext>
                  </a:extLst>
                </a:gridCol>
              </a:tblGrid>
              <a:tr h="713763">
                <a:tc>
                  <a:txBody>
                    <a:bodyPr/>
                    <a:lstStyle/>
                    <a:p>
                      <a:r>
                        <a:rPr lang="fr-FR" dirty="0" smtClean="0"/>
                        <a:t>Comprendre des phrases lues par</a:t>
                      </a:r>
                    </a:p>
                    <a:p>
                      <a:r>
                        <a:rPr lang="fr-FR" dirty="0" smtClean="0"/>
                        <a:t>l’enseignant</a:t>
                      </a:r>
                      <a:endParaRPr lang="fr-FR" dirty="0"/>
                    </a:p>
                  </a:txBody>
                  <a:tcPr/>
                </a:tc>
                <a:tc>
                  <a:txBody>
                    <a:bodyPr/>
                    <a:lstStyle/>
                    <a:p>
                      <a:r>
                        <a:rPr lang="fr-FR" dirty="0" smtClean="0"/>
                        <a:t>CP   14 phrases</a:t>
                      </a:r>
                    </a:p>
                    <a:p>
                      <a:r>
                        <a:rPr lang="fr-FR" dirty="0" smtClean="0"/>
                        <a:t>2018</a:t>
                      </a:r>
                      <a:r>
                        <a:rPr lang="fr-FR" baseline="0" dirty="0" smtClean="0"/>
                        <a:t>                   2019 mi parcours</a:t>
                      </a:r>
                      <a:endParaRPr lang="fr-FR" dirty="0"/>
                    </a:p>
                  </a:txBody>
                  <a:tcPr/>
                </a:tc>
                <a:tc>
                  <a:txBody>
                    <a:bodyPr/>
                    <a:lstStyle/>
                    <a:p>
                      <a:r>
                        <a:rPr lang="fr-FR" dirty="0" smtClean="0"/>
                        <a:t>CE1    15 phrases</a:t>
                      </a:r>
                    </a:p>
                    <a:p>
                      <a:r>
                        <a:rPr lang="fr-FR" dirty="0" smtClean="0"/>
                        <a:t>2019</a:t>
                      </a:r>
                      <a:endParaRPr lang="fr-FR" dirty="0"/>
                    </a:p>
                  </a:txBody>
                  <a:tcPr/>
                </a:tc>
                <a:extLst>
                  <a:ext uri="{0D108BD9-81ED-4DB2-BD59-A6C34878D82A}">
                    <a16:rowId xmlns:a16="http://schemas.microsoft.com/office/drawing/2014/main" val="1492844874"/>
                  </a:ext>
                </a:extLst>
              </a:tr>
              <a:tr h="370840">
                <a:tc>
                  <a:txBody>
                    <a:bodyPr/>
                    <a:lstStyle/>
                    <a:p>
                      <a:r>
                        <a:rPr lang="fr-FR" dirty="0" smtClean="0"/>
                        <a:t>à besoin </a:t>
                      </a:r>
                      <a:r>
                        <a:rPr lang="fr-FR" baseline="0" dirty="0" smtClean="0"/>
                        <a:t> CP </a:t>
                      </a:r>
                      <a:r>
                        <a:rPr lang="fr-FR" dirty="0" smtClean="0"/>
                        <a:t>&lt;=6               CE1   (&lt;=9)</a:t>
                      </a:r>
                      <a:endParaRPr lang="fr-FR" dirty="0"/>
                    </a:p>
                  </a:txBody>
                  <a:tcPr/>
                </a:tc>
                <a:tc>
                  <a:txBody>
                    <a:bodyPr/>
                    <a:lstStyle/>
                    <a:p>
                      <a:r>
                        <a:rPr lang="fr-FR" dirty="0" smtClean="0"/>
                        <a:t>3,78% </a:t>
                      </a:r>
                      <a:r>
                        <a:rPr lang="fr-FR" baseline="0" dirty="0" smtClean="0"/>
                        <a:t>               </a:t>
                      </a:r>
                      <a:r>
                        <a:rPr lang="fr-FR" dirty="0" smtClean="0"/>
                        <a:t> 1,65% mi parcours</a:t>
                      </a:r>
                      <a:endParaRPr lang="fr-FR" dirty="0"/>
                    </a:p>
                  </a:txBody>
                  <a:tcPr/>
                </a:tc>
                <a:tc>
                  <a:txBody>
                    <a:bodyPr/>
                    <a:lstStyle/>
                    <a:p>
                      <a:r>
                        <a:rPr lang="fr-FR" dirty="0" smtClean="0"/>
                        <a:t>2,58 %</a:t>
                      </a:r>
                      <a:endParaRPr lang="fr-FR" dirty="0"/>
                    </a:p>
                  </a:txBody>
                  <a:tcPr/>
                </a:tc>
                <a:extLst>
                  <a:ext uri="{0D108BD9-81ED-4DB2-BD59-A6C34878D82A}">
                    <a16:rowId xmlns:a16="http://schemas.microsoft.com/office/drawing/2014/main" val="3882538070"/>
                  </a:ext>
                </a:extLst>
              </a:tr>
              <a:tr h="370840">
                <a:tc>
                  <a:txBody>
                    <a:bodyPr/>
                    <a:lstStyle/>
                    <a:p>
                      <a:r>
                        <a:rPr lang="fr-FR" dirty="0" smtClean="0"/>
                        <a:t>Fragiles CP entre 6 et 10</a:t>
                      </a:r>
                    </a:p>
                    <a:p>
                      <a:r>
                        <a:rPr lang="fr-FR" dirty="0" smtClean="0"/>
                        <a:t>               CE1 (entre 9 et 12)</a:t>
                      </a:r>
                      <a:endParaRPr lang="fr-FR" dirty="0"/>
                    </a:p>
                  </a:txBody>
                  <a:tcPr/>
                </a:tc>
                <a:tc>
                  <a:txBody>
                    <a:bodyPr/>
                    <a:lstStyle/>
                    <a:p>
                      <a:endParaRPr lang="fr-FR" dirty="0"/>
                    </a:p>
                  </a:txBody>
                  <a:tcPr/>
                </a:tc>
                <a:tc>
                  <a:txBody>
                    <a:bodyPr/>
                    <a:lstStyle/>
                    <a:p>
                      <a:r>
                        <a:rPr lang="fr-FR" dirty="0" smtClean="0"/>
                        <a:t>16,45%</a:t>
                      </a:r>
                      <a:endParaRPr lang="fr-FR" dirty="0"/>
                    </a:p>
                  </a:txBody>
                  <a:tcPr/>
                </a:tc>
                <a:extLst>
                  <a:ext uri="{0D108BD9-81ED-4DB2-BD59-A6C34878D82A}">
                    <a16:rowId xmlns:a16="http://schemas.microsoft.com/office/drawing/2014/main" val="1747333567"/>
                  </a:ext>
                </a:extLst>
              </a:tr>
            </a:tbl>
          </a:graphicData>
        </a:graphic>
      </p:graphicFrame>
      <p:pic>
        <p:nvPicPr>
          <p:cNvPr id="8" name="Image 7"/>
          <p:cNvPicPr>
            <a:picLocks noChangeAspect="1"/>
          </p:cNvPicPr>
          <p:nvPr/>
        </p:nvPicPr>
        <p:blipFill>
          <a:blip r:embed="rId2"/>
          <a:stretch>
            <a:fillRect/>
          </a:stretch>
        </p:blipFill>
        <p:spPr>
          <a:xfrm>
            <a:off x="4293543" y="3135086"/>
            <a:ext cx="7766418" cy="3506575"/>
          </a:xfrm>
          <a:prstGeom prst="rect">
            <a:avLst/>
          </a:prstGeom>
        </p:spPr>
      </p:pic>
      <p:pic>
        <p:nvPicPr>
          <p:cNvPr id="2" name="Image 1"/>
          <p:cNvPicPr>
            <a:picLocks noChangeAspect="1"/>
          </p:cNvPicPr>
          <p:nvPr/>
        </p:nvPicPr>
        <p:blipFill rotWithShape="1">
          <a:blip r:embed="rId3" cstate="email">
            <a:extLst>
              <a:ext uri="{28A0092B-C50C-407E-A947-70E740481C1C}">
                <a14:useLocalDpi xmlns:a14="http://schemas.microsoft.com/office/drawing/2010/main"/>
              </a:ext>
            </a:extLst>
          </a:blip>
          <a:srcRect l="33970" t="25089" r="24867" b="60625"/>
          <a:stretch/>
        </p:blipFill>
        <p:spPr>
          <a:xfrm>
            <a:off x="522516" y="3278777"/>
            <a:ext cx="3772254" cy="736050"/>
          </a:xfrm>
          <a:prstGeom prst="rect">
            <a:avLst/>
          </a:prstGeom>
        </p:spPr>
      </p:pic>
      <p:pic>
        <p:nvPicPr>
          <p:cNvPr id="3" name="Image 2"/>
          <p:cNvPicPr>
            <a:picLocks noChangeAspect="1"/>
          </p:cNvPicPr>
          <p:nvPr/>
        </p:nvPicPr>
        <p:blipFill rotWithShape="1">
          <a:blip r:embed="rId4" cstate="email">
            <a:extLst>
              <a:ext uri="{28A0092B-C50C-407E-A947-70E740481C1C}">
                <a14:useLocalDpi xmlns:a14="http://schemas.microsoft.com/office/drawing/2010/main"/>
              </a:ext>
            </a:extLst>
          </a:blip>
          <a:srcRect l="34171" t="38661" r="24968" b="56161"/>
          <a:stretch/>
        </p:blipFill>
        <p:spPr>
          <a:xfrm>
            <a:off x="522515" y="4049103"/>
            <a:ext cx="3772255" cy="378823"/>
          </a:xfrm>
          <a:prstGeom prst="rect">
            <a:avLst/>
          </a:prstGeom>
        </p:spPr>
      </p:pic>
    </p:spTree>
    <p:extLst>
      <p:ext uri="{BB962C8B-B14F-4D97-AF65-F5344CB8AC3E}">
        <p14:creationId xmlns:p14="http://schemas.microsoft.com/office/powerpoint/2010/main" val="2496233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801293" y="810674"/>
            <a:ext cx="3745774" cy="5262979"/>
          </a:xfrm>
          <a:prstGeom prst="rect">
            <a:avLst/>
          </a:prstGeom>
          <a:noFill/>
        </p:spPr>
        <p:txBody>
          <a:bodyPr wrap="square" rtlCol="0">
            <a:spAutoFit/>
          </a:bodyPr>
          <a:lstStyle/>
          <a:p>
            <a:pPr algn="ctr"/>
            <a:r>
              <a:rPr lang="fr-FR" sz="2000" b="1" dirty="0" smtClean="0"/>
              <a:t>CP Point d’étape</a:t>
            </a:r>
          </a:p>
          <a:p>
            <a:endParaRPr lang="fr-FR" dirty="0"/>
          </a:p>
          <a:p>
            <a:r>
              <a:rPr lang="fr-FR" sz="2000" dirty="0" smtClean="0">
                <a:solidFill>
                  <a:srgbClr val="FF0000"/>
                </a:solidFill>
              </a:rPr>
              <a:t>Le chien n’est pas dans la niche.</a:t>
            </a:r>
          </a:p>
          <a:p>
            <a:r>
              <a:rPr lang="fr-FR" sz="2000" dirty="0" smtClean="0">
                <a:solidFill>
                  <a:srgbClr val="00B050"/>
                </a:solidFill>
              </a:rPr>
              <a:t>La fille ne court pas.</a:t>
            </a:r>
          </a:p>
          <a:p>
            <a:r>
              <a:rPr lang="fr-FR" sz="2000" u="sng" dirty="0" smtClean="0"/>
              <a:t>Le vélo est suivi par la moto.</a:t>
            </a:r>
          </a:p>
          <a:p>
            <a:r>
              <a:rPr lang="fr-FR" sz="2000" dirty="0" smtClean="0">
                <a:solidFill>
                  <a:srgbClr val="0070C0"/>
                </a:solidFill>
              </a:rPr>
              <a:t>La dame les regarde.</a:t>
            </a:r>
          </a:p>
          <a:p>
            <a:r>
              <a:rPr lang="fr-FR" sz="2000" dirty="0" smtClean="0">
                <a:solidFill>
                  <a:schemeClr val="accent4">
                    <a:lumMod val="75000"/>
                  </a:schemeClr>
                </a:solidFill>
              </a:rPr>
              <a:t>Le garçon la porte.</a:t>
            </a:r>
          </a:p>
          <a:p>
            <a:r>
              <a:rPr lang="fr-FR" sz="2000" b="1" dirty="0" smtClean="0">
                <a:solidFill>
                  <a:schemeClr val="bg1">
                    <a:lumMod val="50000"/>
                  </a:schemeClr>
                </a:solidFill>
              </a:rPr>
              <a:t>Le chat est grand mais pas noir.</a:t>
            </a:r>
          </a:p>
          <a:p>
            <a:r>
              <a:rPr lang="fr-FR" sz="2000" u="sng" dirty="0" smtClean="0"/>
              <a:t>Le vélo suit la moto.</a:t>
            </a:r>
          </a:p>
          <a:p>
            <a:r>
              <a:rPr lang="fr-FR" sz="2000" b="1" dirty="0" smtClean="0">
                <a:solidFill>
                  <a:srgbClr val="FF33CC"/>
                </a:solidFill>
              </a:rPr>
              <a:t>L’étoile est dans le cercle.</a:t>
            </a:r>
          </a:p>
          <a:p>
            <a:r>
              <a:rPr lang="fr-FR" sz="2000" b="1" dirty="0" smtClean="0">
                <a:solidFill>
                  <a:srgbClr val="008000"/>
                </a:solidFill>
              </a:rPr>
              <a:t>Le bol est derrière la tasse</a:t>
            </a:r>
          </a:p>
          <a:p>
            <a:r>
              <a:rPr lang="fr-FR" sz="2000" b="1" dirty="0" smtClean="0">
                <a:solidFill>
                  <a:srgbClr val="003399"/>
                </a:solidFill>
              </a:rPr>
              <a:t>La tasse est devant le carton.</a:t>
            </a:r>
            <a:endParaRPr lang="fr-FR" sz="2000" b="1" dirty="0">
              <a:solidFill>
                <a:srgbClr val="003399"/>
              </a:solidFill>
            </a:endParaRPr>
          </a:p>
          <a:p>
            <a:r>
              <a:rPr lang="fr-FR" sz="2000" b="1" dirty="0" smtClean="0">
                <a:solidFill>
                  <a:srgbClr val="CC9900"/>
                </a:solidFill>
              </a:rPr>
              <a:t>La </a:t>
            </a:r>
            <a:r>
              <a:rPr lang="fr-FR" sz="2000" b="1" dirty="0">
                <a:solidFill>
                  <a:srgbClr val="CC9900"/>
                </a:solidFill>
              </a:rPr>
              <a:t>voiture est suivie par la moto.</a:t>
            </a:r>
          </a:p>
          <a:p>
            <a:r>
              <a:rPr lang="fr-FR" sz="2000" dirty="0" smtClean="0">
                <a:solidFill>
                  <a:srgbClr val="660033"/>
                </a:solidFill>
              </a:rPr>
              <a:t>Le garçon est poussé par la fille.</a:t>
            </a:r>
          </a:p>
          <a:p>
            <a:r>
              <a:rPr lang="fr-FR" sz="2000" u="sng" dirty="0" smtClean="0">
                <a:solidFill>
                  <a:srgbClr val="CC0099"/>
                </a:solidFill>
              </a:rPr>
              <a:t>Le garçon les regarde.</a:t>
            </a:r>
          </a:p>
          <a:p>
            <a:r>
              <a:rPr lang="fr-FR" sz="2000" b="1" dirty="0" smtClean="0">
                <a:solidFill>
                  <a:srgbClr val="990000"/>
                </a:solidFill>
              </a:rPr>
              <a:t>Le carton est sur le cahier</a:t>
            </a:r>
          </a:p>
          <a:p>
            <a:endParaRPr lang="fr-FR" dirty="0"/>
          </a:p>
        </p:txBody>
      </p:sp>
      <p:sp>
        <p:nvSpPr>
          <p:cNvPr id="4" name="ZoneTexte 3"/>
          <p:cNvSpPr txBox="1"/>
          <p:nvPr/>
        </p:nvSpPr>
        <p:spPr>
          <a:xfrm>
            <a:off x="109945" y="810674"/>
            <a:ext cx="3547655" cy="5816977"/>
          </a:xfrm>
          <a:prstGeom prst="rect">
            <a:avLst/>
          </a:prstGeom>
          <a:noFill/>
        </p:spPr>
        <p:txBody>
          <a:bodyPr wrap="square" rtlCol="0">
            <a:spAutoFit/>
          </a:bodyPr>
          <a:lstStyle/>
          <a:p>
            <a:pPr algn="ctr"/>
            <a:r>
              <a:rPr lang="fr-FR" sz="2000" b="1" dirty="0" smtClean="0"/>
              <a:t>CP</a:t>
            </a:r>
          </a:p>
          <a:p>
            <a:endParaRPr lang="fr-FR" dirty="0"/>
          </a:p>
          <a:p>
            <a:r>
              <a:rPr lang="fr-FR" sz="2000" dirty="0" smtClean="0"/>
              <a:t>Le garçon court.</a:t>
            </a:r>
          </a:p>
          <a:p>
            <a:r>
              <a:rPr lang="fr-FR" sz="2000" dirty="0" smtClean="0"/>
              <a:t>La tasse est grande.</a:t>
            </a:r>
          </a:p>
          <a:p>
            <a:r>
              <a:rPr lang="fr-FR" sz="2000" dirty="0" smtClean="0">
                <a:solidFill>
                  <a:srgbClr val="FF0000"/>
                </a:solidFill>
              </a:rPr>
              <a:t>Le chien n’est pas dans la niche.</a:t>
            </a:r>
          </a:p>
          <a:p>
            <a:r>
              <a:rPr lang="fr-FR" sz="2000" dirty="0" smtClean="0">
                <a:solidFill>
                  <a:srgbClr val="00B050"/>
                </a:solidFill>
              </a:rPr>
              <a:t>La fille ne court pas.</a:t>
            </a:r>
          </a:p>
          <a:p>
            <a:r>
              <a:rPr lang="fr-FR" sz="2000" dirty="0">
                <a:solidFill>
                  <a:srgbClr val="0070C0"/>
                </a:solidFill>
              </a:rPr>
              <a:t>La dame les regarde.</a:t>
            </a:r>
          </a:p>
          <a:p>
            <a:r>
              <a:rPr lang="fr-FR" sz="2000" dirty="0">
                <a:solidFill>
                  <a:schemeClr val="accent4">
                    <a:lumMod val="75000"/>
                  </a:schemeClr>
                </a:solidFill>
              </a:rPr>
              <a:t>Le garçon la porte.</a:t>
            </a:r>
          </a:p>
          <a:p>
            <a:r>
              <a:rPr lang="fr-FR" sz="2000" b="1" dirty="0">
                <a:solidFill>
                  <a:srgbClr val="FF33CC"/>
                </a:solidFill>
              </a:rPr>
              <a:t>L’étoile est dans le cercle.</a:t>
            </a:r>
          </a:p>
          <a:p>
            <a:r>
              <a:rPr lang="fr-FR" sz="2000" b="1" dirty="0">
                <a:solidFill>
                  <a:srgbClr val="008000"/>
                </a:solidFill>
              </a:rPr>
              <a:t>Le bol est derrière la </a:t>
            </a:r>
            <a:r>
              <a:rPr lang="fr-FR" sz="2000" b="1" dirty="0" smtClean="0">
                <a:solidFill>
                  <a:srgbClr val="008000"/>
                </a:solidFill>
              </a:rPr>
              <a:t>tasse.</a:t>
            </a:r>
          </a:p>
          <a:p>
            <a:r>
              <a:rPr lang="fr-FR" sz="2000" b="1" dirty="0" smtClean="0">
                <a:solidFill>
                  <a:srgbClr val="003399"/>
                </a:solidFill>
              </a:rPr>
              <a:t>La tasse est devant le carton.</a:t>
            </a:r>
            <a:endParaRPr lang="fr-FR" sz="2000" b="1" dirty="0">
              <a:solidFill>
                <a:srgbClr val="003399"/>
              </a:solidFill>
            </a:endParaRPr>
          </a:p>
          <a:p>
            <a:r>
              <a:rPr lang="fr-FR" sz="2000" dirty="0" smtClean="0"/>
              <a:t>La dame marche.</a:t>
            </a:r>
          </a:p>
          <a:p>
            <a:r>
              <a:rPr lang="fr-FR" sz="2000" u="sng" dirty="0" smtClean="0"/>
              <a:t>Le vélo suit la moto.</a:t>
            </a:r>
          </a:p>
          <a:p>
            <a:r>
              <a:rPr lang="fr-FR" sz="2000" u="sng" dirty="0"/>
              <a:t>Le garçon </a:t>
            </a:r>
            <a:r>
              <a:rPr lang="fr-FR" sz="2000" b="1" u="sng" dirty="0" smtClean="0"/>
              <a:t>la</a:t>
            </a:r>
            <a:r>
              <a:rPr lang="fr-FR" sz="2000" u="sng" dirty="0" smtClean="0"/>
              <a:t> </a:t>
            </a:r>
            <a:r>
              <a:rPr lang="fr-FR" sz="2000" u="sng" dirty="0"/>
              <a:t>regarde.</a:t>
            </a:r>
          </a:p>
          <a:p>
            <a:r>
              <a:rPr lang="fr-FR" sz="2000" b="1" dirty="0" smtClean="0">
                <a:solidFill>
                  <a:schemeClr val="accent2">
                    <a:lumMod val="20000"/>
                    <a:lumOff val="80000"/>
                  </a:schemeClr>
                </a:solidFill>
                <a:effectLst>
                  <a:outerShdw blurRad="38100" dist="38100" dir="2700000" algn="tl">
                    <a:srgbClr val="000000">
                      <a:alpha val="43137"/>
                    </a:srgbClr>
                  </a:outerShdw>
                </a:effectLst>
              </a:rPr>
              <a:t>La dame les porte</a:t>
            </a:r>
            <a:r>
              <a:rPr lang="fr-FR" sz="2000" dirty="0" smtClean="0">
                <a:solidFill>
                  <a:schemeClr val="accent2">
                    <a:lumMod val="20000"/>
                    <a:lumOff val="80000"/>
                  </a:schemeClr>
                </a:solidFill>
              </a:rPr>
              <a:t>.</a:t>
            </a:r>
          </a:p>
          <a:p>
            <a:r>
              <a:rPr lang="fr-FR" sz="2000" b="1" dirty="0">
                <a:solidFill>
                  <a:srgbClr val="990000"/>
                </a:solidFill>
              </a:rPr>
              <a:t>Le </a:t>
            </a:r>
            <a:r>
              <a:rPr lang="fr-FR" sz="2000" b="1" dirty="0" smtClean="0">
                <a:solidFill>
                  <a:srgbClr val="990000"/>
                </a:solidFill>
              </a:rPr>
              <a:t>carton </a:t>
            </a:r>
            <a:r>
              <a:rPr lang="fr-FR" sz="2000" b="1" dirty="0">
                <a:solidFill>
                  <a:srgbClr val="990000"/>
                </a:solidFill>
              </a:rPr>
              <a:t>est sur le cahier</a:t>
            </a:r>
          </a:p>
          <a:p>
            <a:endParaRPr lang="fr-FR" dirty="0" smtClean="0"/>
          </a:p>
          <a:p>
            <a:endParaRPr lang="fr-FR" dirty="0" smtClean="0"/>
          </a:p>
          <a:p>
            <a:endParaRPr lang="fr-FR" dirty="0"/>
          </a:p>
        </p:txBody>
      </p:sp>
      <p:sp>
        <p:nvSpPr>
          <p:cNvPr id="5" name="ZoneTexte 4"/>
          <p:cNvSpPr txBox="1"/>
          <p:nvPr/>
        </p:nvSpPr>
        <p:spPr>
          <a:xfrm>
            <a:off x="7784375" y="810674"/>
            <a:ext cx="4259580" cy="5601533"/>
          </a:xfrm>
          <a:prstGeom prst="rect">
            <a:avLst/>
          </a:prstGeom>
          <a:noFill/>
        </p:spPr>
        <p:txBody>
          <a:bodyPr wrap="square" rtlCol="0">
            <a:spAutoFit/>
          </a:bodyPr>
          <a:lstStyle/>
          <a:p>
            <a:pPr algn="ctr"/>
            <a:r>
              <a:rPr lang="fr-FR" sz="2000" b="1" dirty="0" smtClean="0"/>
              <a:t>CE1</a:t>
            </a:r>
          </a:p>
          <a:p>
            <a:endParaRPr lang="fr-FR" dirty="0"/>
          </a:p>
          <a:p>
            <a:r>
              <a:rPr lang="fr-FR" sz="2000" dirty="0" smtClean="0">
                <a:solidFill>
                  <a:srgbClr val="FF0000"/>
                </a:solidFill>
              </a:rPr>
              <a:t>Le chien n’est pas dans la niche.</a:t>
            </a:r>
          </a:p>
          <a:p>
            <a:r>
              <a:rPr lang="fr-FR" sz="2000" dirty="0" smtClean="0">
                <a:solidFill>
                  <a:srgbClr val="00B050"/>
                </a:solidFill>
              </a:rPr>
              <a:t>La fille ne court pas.</a:t>
            </a:r>
          </a:p>
          <a:p>
            <a:r>
              <a:rPr lang="fr-FR" sz="2000" u="sng" dirty="0" smtClean="0"/>
              <a:t>Le vélo est suivi par la moto.</a:t>
            </a:r>
          </a:p>
          <a:p>
            <a:r>
              <a:rPr lang="fr-FR" sz="2000" dirty="0" smtClean="0">
                <a:solidFill>
                  <a:srgbClr val="0070C0"/>
                </a:solidFill>
              </a:rPr>
              <a:t>La dame les regarde.</a:t>
            </a:r>
          </a:p>
          <a:p>
            <a:r>
              <a:rPr lang="fr-FR" sz="2000" dirty="0" smtClean="0">
                <a:solidFill>
                  <a:schemeClr val="accent4">
                    <a:lumMod val="75000"/>
                  </a:schemeClr>
                </a:solidFill>
              </a:rPr>
              <a:t>Le garçon la porte.</a:t>
            </a:r>
          </a:p>
          <a:p>
            <a:r>
              <a:rPr lang="fr-FR" sz="2000" b="1" dirty="0" smtClean="0">
                <a:solidFill>
                  <a:schemeClr val="bg1">
                    <a:lumMod val="50000"/>
                  </a:schemeClr>
                </a:solidFill>
              </a:rPr>
              <a:t>Le chat est grand mais pas noir.</a:t>
            </a:r>
          </a:p>
          <a:p>
            <a:r>
              <a:rPr lang="fr-FR" sz="2000" dirty="0" smtClean="0"/>
              <a:t>La dame est debout mais pas le garçon.</a:t>
            </a:r>
          </a:p>
          <a:p>
            <a:r>
              <a:rPr lang="fr-FR" sz="2000" b="1" dirty="0">
                <a:solidFill>
                  <a:srgbClr val="FF33CC"/>
                </a:solidFill>
              </a:rPr>
              <a:t>L’étoile est dans le cercle.</a:t>
            </a:r>
          </a:p>
          <a:p>
            <a:r>
              <a:rPr lang="fr-FR" sz="2000" b="1" dirty="0">
                <a:solidFill>
                  <a:srgbClr val="008000"/>
                </a:solidFill>
              </a:rPr>
              <a:t>Le bol est derrière la </a:t>
            </a:r>
            <a:r>
              <a:rPr lang="fr-FR" sz="2000" b="1" dirty="0" smtClean="0">
                <a:solidFill>
                  <a:srgbClr val="008000"/>
                </a:solidFill>
              </a:rPr>
              <a:t>tasse.</a:t>
            </a:r>
            <a:endParaRPr lang="fr-FR" sz="2000" b="1" dirty="0">
              <a:solidFill>
                <a:srgbClr val="008000"/>
              </a:solidFill>
            </a:endParaRPr>
          </a:p>
          <a:p>
            <a:r>
              <a:rPr lang="fr-FR" sz="2000" b="1" dirty="0" smtClean="0">
                <a:solidFill>
                  <a:srgbClr val="003399"/>
                </a:solidFill>
              </a:rPr>
              <a:t>La tasse est devant le carton.</a:t>
            </a:r>
          </a:p>
          <a:p>
            <a:r>
              <a:rPr lang="fr-FR" sz="2000" b="1" dirty="0" smtClean="0">
                <a:solidFill>
                  <a:srgbClr val="CC9900"/>
                </a:solidFill>
              </a:rPr>
              <a:t>La voiture est suivie par la moto.</a:t>
            </a:r>
            <a:endParaRPr lang="fr-FR" sz="2000" b="1" dirty="0">
              <a:solidFill>
                <a:srgbClr val="CC9900"/>
              </a:solidFill>
            </a:endParaRPr>
          </a:p>
          <a:p>
            <a:r>
              <a:rPr lang="fr-FR" sz="2000" dirty="0" smtClean="0">
                <a:solidFill>
                  <a:srgbClr val="660033"/>
                </a:solidFill>
              </a:rPr>
              <a:t>Le garçon est poussé par la fille.</a:t>
            </a:r>
          </a:p>
          <a:p>
            <a:r>
              <a:rPr lang="fr-FR" sz="2000" u="sng" dirty="0" smtClean="0">
                <a:solidFill>
                  <a:srgbClr val="CC0099"/>
                </a:solidFill>
              </a:rPr>
              <a:t>Le garçon les regarde.</a:t>
            </a:r>
          </a:p>
          <a:p>
            <a:r>
              <a:rPr lang="fr-FR" sz="2000" b="1" dirty="0" smtClean="0">
                <a:solidFill>
                  <a:schemeClr val="accent2">
                    <a:lumMod val="20000"/>
                    <a:lumOff val="80000"/>
                  </a:schemeClr>
                </a:solidFill>
                <a:effectLst>
                  <a:outerShdw blurRad="38100" dist="38100" dir="2700000" algn="tl">
                    <a:srgbClr val="000000">
                      <a:alpha val="43137"/>
                    </a:srgbClr>
                  </a:outerShdw>
                </a:effectLst>
              </a:rPr>
              <a:t>La dame le porte.</a:t>
            </a:r>
          </a:p>
          <a:p>
            <a:r>
              <a:rPr lang="fr-FR" sz="2000" b="1" dirty="0" smtClean="0">
                <a:solidFill>
                  <a:srgbClr val="990000"/>
                </a:solidFill>
              </a:rPr>
              <a:t>Le carton est sur le cahier.</a:t>
            </a:r>
          </a:p>
          <a:p>
            <a:endParaRPr lang="fr-FR" sz="2000" dirty="0"/>
          </a:p>
        </p:txBody>
      </p:sp>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48" y="0"/>
            <a:ext cx="1215180" cy="896219"/>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7375" y="0"/>
            <a:ext cx="1194625" cy="974562"/>
          </a:xfrm>
          <a:prstGeom prst="rect">
            <a:avLst/>
          </a:prstGeom>
        </p:spPr>
      </p:pic>
    </p:spTree>
    <p:extLst>
      <p:ext uri="{BB962C8B-B14F-4D97-AF65-F5344CB8AC3E}">
        <p14:creationId xmlns:p14="http://schemas.microsoft.com/office/powerpoint/2010/main" val="1395961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76738" y="1777528"/>
            <a:ext cx="6927602" cy="369332"/>
          </a:xfrm>
          <a:prstGeom prst="rect">
            <a:avLst/>
          </a:prstGeom>
        </p:spPr>
        <p:txBody>
          <a:bodyPr wrap="none">
            <a:spAutoFit/>
          </a:bodyPr>
          <a:lstStyle/>
          <a:p>
            <a:r>
              <a:rPr lang="fr-FR" dirty="0" smtClean="0"/>
              <a:t>          </a:t>
            </a:r>
            <a:r>
              <a:rPr lang="fr-FR" b="1" dirty="0" smtClean="0">
                <a:solidFill>
                  <a:srgbClr val="FF0000"/>
                </a:solidFill>
              </a:rPr>
              <a:t>CP </a:t>
            </a:r>
            <a:r>
              <a:rPr lang="fr-FR" b="1" dirty="0">
                <a:solidFill>
                  <a:srgbClr val="FF0000"/>
                </a:solidFill>
              </a:rPr>
              <a:t>: EXERCICE 4</a:t>
            </a:r>
            <a:r>
              <a:rPr lang="fr-FR" b="1" dirty="0" smtClean="0">
                <a:solidFill>
                  <a:srgbClr val="FF0000"/>
                </a:solidFill>
              </a:rPr>
              <a:t>                                                        CE1 </a:t>
            </a:r>
            <a:r>
              <a:rPr lang="fr-FR" b="1" dirty="0">
                <a:solidFill>
                  <a:srgbClr val="FF0000"/>
                </a:solidFill>
              </a:rPr>
              <a:t>: EXERCICE </a:t>
            </a:r>
            <a:r>
              <a:rPr lang="fr-FR" b="1" dirty="0" smtClean="0">
                <a:solidFill>
                  <a:srgbClr val="FF0000"/>
                </a:solidFill>
              </a:rPr>
              <a:t>4</a:t>
            </a:r>
            <a:endParaRPr lang="fr-FR" b="1" dirty="0">
              <a:solidFill>
                <a:srgbClr val="FF0000"/>
              </a:solidFill>
            </a:endParaRPr>
          </a:p>
        </p:txBody>
      </p:sp>
      <p:pic>
        <p:nvPicPr>
          <p:cNvPr id="5" name="Image 4"/>
          <p:cNvPicPr>
            <a:picLocks noChangeAspect="1"/>
          </p:cNvPicPr>
          <p:nvPr/>
        </p:nvPicPr>
        <p:blipFill rotWithShape="1">
          <a:blip r:embed="rId2" cstate="email">
            <a:extLst>
              <a:ext uri="{28A0092B-C50C-407E-A947-70E740481C1C}">
                <a14:useLocalDpi xmlns:a14="http://schemas.microsoft.com/office/drawing/2010/main"/>
              </a:ext>
            </a:extLst>
          </a:blip>
          <a:srcRect l="27342" t="36696" r="28583" b="19555"/>
          <a:stretch/>
        </p:blipFill>
        <p:spPr>
          <a:xfrm>
            <a:off x="483326" y="4198393"/>
            <a:ext cx="3631474" cy="2026677"/>
          </a:xfrm>
          <a:prstGeom prst="rect">
            <a:avLst/>
          </a:prstGeom>
        </p:spPr>
      </p:pic>
      <p:sp>
        <p:nvSpPr>
          <p:cNvPr id="6" name="ZoneTexte 5"/>
          <p:cNvSpPr txBox="1"/>
          <p:nvPr/>
        </p:nvSpPr>
        <p:spPr>
          <a:xfrm>
            <a:off x="1753753" y="6263912"/>
            <a:ext cx="9610933" cy="369332"/>
          </a:xfrm>
          <a:prstGeom prst="rect">
            <a:avLst/>
          </a:prstGeom>
          <a:noFill/>
        </p:spPr>
        <p:txBody>
          <a:bodyPr wrap="square" rtlCol="0">
            <a:spAutoFit/>
          </a:bodyPr>
          <a:lstStyle/>
          <a:p>
            <a:r>
              <a:rPr lang="fr-FR" dirty="0" smtClean="0"/>
              <a:t>Rire                                                                    clou                                                                  coudre</a:t>
            </a:r>
            <a:endParaRPr lang="fr-FR" dirty="0"/>
          </a:p>
        </p:txBody>
      </p:sp>
      <p:pic>
        <p:nvPicPr>
          <p:cNvPr id="7" name="Image 6"/>
          <p:cNvPicPr>
            <a:picLocks noChangeAspect="1"/>
          </p:cNvPicPr>
          <p:nvPr/>
        </p:nvPicPr>
        <p:blipFill rotWithShape="1">
          <a:blip r:embed="rId3" cstate="email">
            <a:extLst>
              <a:ext uri="{28A0092B-C50C-407E-A947-70E740481C1C}">
                <a14:useLocalDpi xmlns:a14="http://schemas.microsoft.com/office/drawing/2010/main"/>
              </a:ext>
            </a:extLst>
          </a:blip>
          <a:srcRect l="27745" t="31518" r="28482" b="22411"/>
          <a:stretch/>
        </p:blipFill>
        <p:spPr>
          <a:xfrm>
            <a:off x="4296142" y="4168850"/>
            <a:ext cx="3373291" cy="1996122"/>
          </a:xfrm>
          <a:prstGeom prst="rect">
            <a:avLst/>
          </a:prstGeom>
        </p:spPr>
      </p:pic>
      <p:pic>
        <p:nvPicPr>
          <p:cNvPr id="8" name="Image 7"/>
          <p:cNvPicPr>
            <a:picLocks noChangeAspect="1"/>
          </p:cNvPicPr>
          <p:nvPr/>
        </p:nvPicPr>
        <p:blipFill rotWithShape="1">
          <a:blip r:embed="rId4" cstate="email">
            <a:extLst>
              <a:ext uri="{28A0092B-C50C-407E-A947-70E740481C1C}">
                <a14:useLocalDpi xmlns:a14="http://schemas.microsoft.com/office/drawing/2010/main"/>
              </a:ext>
            </a:extLst>
          </a:blip>
          <a:srcRect l="27444" t="30089" r="28381" b="26339"/>
          <a:stretch/>
        </p:blipFill>
        <p:spPr>
          <a:xfrm>
            <a:off x="8072120" y="4153572"/>
            <a:ext cx="3654662" cy="2026677"/>
          </a:xfrm>
          <a:prstGeom prst="rect">
            <a:avLst/>
          </a:prstGeom>
        </p:spPr>
      </p:pic>
      <p:pic>
        <p:nvPicPr>
          <p:cNvPr id="9" name="Imag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06987" y="-13163"/>
            <a:ext cx="2085013" cy="1707028"/>
          </a:xfrm>
          <a:prstGeom prst="rect">
            <a:avLst/>
          </a:prstGeom>
        </p:spPr>
      </p:pic>
      <p:sp>
        <p:nvSpPr>
          <p:cNvPr id="10" name="Rectangle 9"/>
          <p:cNvSpPr/>
          <p:nvPr/>
        </p:nvSpPr>
        <p:spPr>
          <a:xfrm>
            <a:off x="1322207" y="240537"/>
            <a:ext cx="7998152" cy="461665"/>
          </a:xfrm>
          <a:prstGeom prst="rect">
            <a:avLst/>
          </a:prstGeom>
        </p:spPr>
        <p:txBody>
          <a:bodyPr wrap="none">
            <a:spAutoFit/>
          </a:bodyPr>
          <a:lstStyle/>
          <a:p>
            <a:pPr algn="ctr"/>
            <a:r>
              <a:rPr lang="fr-FR" sz="2400" b="1" dirty="0"/>
              <a:t>Langage Oral :  Ecouter pour comprendre des messages oraux</a:t>
            </a:r>
          </a:p>
        </p:txBody>
      </p:sp>
      <p:graphicFrame>
        <p:nvGraphicFramePr>
          <p:cNvPr id="11" name="Tableau 10"/>
          <p:cNvGraphicFramePr>
            <a:graphicFrameLocks noGrp="1"/>
          </p:cNvGraphicFramePr>
          <p:nvPr>
            <p:extLst/>
          </p:nvPr>
        </p:nvGraphicFramePr>
        <p:xfrm>
          <a:off x="614257" y="2104917"/>
          <a:ext cx="10998925" cy="1828800"/>
        </p:xfrm>
        <a:graphic>
          <a:graphicData uri="http://schemas.openxmlformats.org/drawingml/2006/table">
            <a:tbl>
              <a:tblPr firstRow="1" bandRow="1">
                <a:tableStyleId>{5C22544A-7EE6-4342-B048-85BDC9FD1C3A}</a:tableStyleId>
              </a:tblPr>
              <a:tblGrid>
                <a:gridCol w="2199785">
                  <a:extLst>
                    <a:ext uri="{9D8B030D-6E8A-4147-A177-3AD203B41FA5}">
                      <a16:colId xmlns:a16="http://schemas.microsoft.com/office/drawing/2014/main" val="3256980805"/>
                    </a:ext>
                  </a:extLst>
                </a:gridCol>
                <a:gridCol w="2199785">
                  <a:extLst>
                    <a:ext uri="{9D8B030D-6E8A-4147-A177-3AD203B41FA5}">
                      <a16:colId xmlns:a16="http://schemas.microsoft.com/office/drawing/2014/main" val="270249750"/>
                    </a:ext>
                  </a:extLst>
                </a:gridCol>
                <a:gridCol w="2199785">
                  <a:extLst>
                    <a:ext uri="{9D8B030D-6E8A-4147-A177-3AD203B41FA5}">
                      <a16:colId xmlns:a16="http://schemas.microsoft.com/office/drawing/2014/main" val="2187060775"/>
                    </a:ext>
                  </a:extLst>
                </a:gridCol>
                <a:gridCol w="2199785">
                  <a:extLst>
                    <a:ext uri="{9D8B030D-6E8A-4147-A177-3AD203B41FA5}">
                      <a16:colId xmlns:a16="http://schemas.microsoft.com/office/drawing/2014/main" val="46593323"/>
                    </a:ext>
                  </a:extLst>
                </a:gridCol>
                <a:gridCol w="2199785">
                  <a:extLst>
                    <a:ext uri="{9D8B030D-6E8A-4147-A177-3AD203B41FA5}">
                      <a16:colId xmlns:a16="http://schemas.microsoft.com/office/drawing/2014/main" val="3767602688"/>
                    </a:ext>
                  </a:extLst>
                </a:gridCol>
              </a:tblGrid>
              <a:tr h="370840">
                <a:tc>
                  <a:txBody>
                    <a:bodyPr/>
                    <a:lstStyle/>
                    <a:p>
                      <a:pPr algn="ctr"/>
                      <a:r>
                        <a:rPr lang="fr-FR" dirty="0" smtClean="0">
                          <a:solidFill>
                            <a:schemeClr val="tx1"/>
                          </a:solidFill>
                        </a:rPr>
                        <a:t>Domaine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Compétence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Activité</a:t>
                      </a:r>
                      <a:r>
                        <a:rPr lang="fr-FR" baseline="0" dirty="0" smtClean="0">
                          <a:solidFill>
                            <a:schemeClr val="tx1"/>
                          </a:solidFill>
                        </a:rPr>
                        <a:t> CP</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FR" dirty="0" smtClean="0">
                          <a:solidFill>
                            <a:schemeClr val="tx1"/>
                          </a:solidFill>
                        </a:rPr>
                        <a:t>Activité CP point d’étape</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Activité CE1</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6216099"/>
                  </a:ext>
                </a:extLst>
              </a:tr>
              <a:tr h="370840">
                <a:tc>
                  <a:txBody>
                    <a:bodyPr/>
                    <a:lstStyle/>
                    <a:p>
                      <a:pPr algn="ctr"/>
                      <a:r>
                        <a:rPr lang="fr-FR" dirty="0" smtClean="0">
                          <a:solidFill>
                            <a:schemeClr val="tx1"/>
                          </a:solidFill>
                        </a:rPr>
                        <a:t>Langage Oral :  Ecouter pour comprendre des messages oraux</a:t>
                      </a: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dirty="0" smtClean="0">
                          <a:solidFill>
                            <a:schemeClr val="tx1"/>
                          </a:solidFill>
                        </a:rPr>
                        <a:t>Comprendre des mots lus par l’enseignant(e)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t>Écouter un mot puis entourer l’image correspondante parmi 4 propositions.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r>
                        <a:rPr lang="fr-FR" dirty="0" smtClean="0"/>
                        <a:t>Écouter un mot puis entourer l’image correspondante parmi 4 propositions. </a:t>
                      </a:r>
                      <a:endParaRPr lang="fr-FR"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5052819"/>
                  </a:ext>
                </a:extLst>
              </a:tr>
            </a:tbl>
          </a:graphicData>
        </a:graphic>
      </p:graphicFrame>
    </p:spTree>
    <p:extLst>
      <p:ext uri="{BB962C8B-B14F-4D97-AF65-F5344CB8AC3E}">
        <p14:creationId xmlns:p14="http://schemas.microsoft.com/office/powerpoint/2010/main" val="21581780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863</TotalTime>
  <Words>2908</Words>
  <Application>Microsoft Office PowerPoint</Application>
  <PresentationFormat>Grand écran</PresentationFormat>
  <Paragraphs>327</Paragraphs>
  <Slides>55</Slides>
  <Notes>10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55</vt:i4>
      </vt:variant>
    </vt:vector>
  </HeadingPairs>
  <TitlesOfParts>
    <vt:vector size="61" baseType="lpstr">
      <vt:lpstr>Arial</vt:lpstr>
      <vt:lpstr>Calibri</vt:lpstr>
      <vt:lpstr>Calibri Light</vt:lpstr>
      <vt:lpstr>Century Gothic</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Organisation </vt:lpstr>
      <vt:lpstr>Repères de progressivité</vt:lpstr>
      <vt:lpstr>Déroulé la première rencontre:  </vt:lpstr>
      <vt:lpstr>Présentation PowerPoint</vt:lpstr>
      <vt:lpstr>Présentation PowerPoint</vt:lpstr>
      <vt:lpstr>Proposition de déroulement de séance pour l’épreuve 3 :</vt:lpstr>
      <vt:lpstr>Présentation PowerPoint</vt:lpstr>
      <vt:lpstr>Présentation PowerPoint</vt:lpstr>
      <vt:lpstr>Un espace dédié sur  le site de la DSDEN 92</vt:lpstr>
      <vt:lpstr>Présentation PowerPoint</vt:lpstr>
      <vt:lpstr>La compréhension</vt:lpstr>
      <vt:lpstr>Présentation PowerPoint</vt:lpstr>
      <vt:lpstr>Présentation PowerPoint</vt:lpstr>
      <vt:lpstr>Qu’est-ce qu’un carnet de lecture ?  </vt:lpstr>
      <vt:lpstr>Dans les programmes :  </vt:lpstr>
      <vt:lpstr>Questions :  </vt:lpstr>
      <vt:lpstr>Pour les élèves ayant des difficultés à rentrer dans l’écriture </vt:lpstr>
      <vt:lpstr>Des questions pour faciliter…</vt:lpstr>
      <vt:lpstr>Présentation PowerPoint</vt:lpstr>
      <vt:lpstr>Les démarches liées ou se rapprochant des cartes mentales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DE VERSAILLES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atanguy2</dc:creator>
  <cp:lastModifiedBy>atanguy2</cp:lastModifiedBy>
  <cp:revision>29</cp:revision>
  <dcterms:created xsi:type="dcterms:W3CDTF">2020-02-04T16:57:30Z</dcterms:created>
  <dcterms:modified xsi:type="dcterms:W3CDTF">2020-02-05T07:21:27Z</dcterms:modified>
</cp:coreProperties>
</file>